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29"/>
  </p:notesMasterIdLst>
  <p:handoutMasterIdLst>
    <p:handoutMasterId r:id="rId30"/>
  </p:handoutMasterIdLst>
  <p:sldIdLst>
    <p:sldId id="256" r:id="rId2"/>
    <p:sldId id="273" r:id="rId3"/>
    <p:sldId id="341" r:id="rId4"/>
    <p:sldId id="317" r:id="rId5"/>
    <p:sldId id="342" r:id="rId6"/>
    <p:sldId id="319" r:id="rId7"/>
    <p:sldId id="320" r:id="rId8"/>
    <p:sldId id="321" r:id="rId9"/>
    <p:sldId id="344" r:id="rId10"/>
    <p:sldId id="323" r:id="rId11"/>
    <p:sldId id="324" r:id="rId12"/>
    <p:sldId id="343" r:id="rId13"/>
    <p:sldId id="325" r:id="rId14"/>
    <p:sldId id="326" r:id="rId15"/>
    <p:sldId id="327" r:id="rId16"/>
    <p:sldId id="328" r:id="rId17"/>
    <p:sldId id="329" r:id="rId18"/>
    <p:sldId id="330" r:id="rId19"/>
    <p:sldId id="331" r:id="rId20"/>
    <p:sldId id="332" r:id="rId21"/>
    <p:sldId id="333" r:id="rId22"/>
    <p:sldId id="334" r:id="rId23"/>
    <p:sldId id="335" r:id="rId24"/>
    <p:sldId id="336" r:id="rId25"/>
    <p:sldId id="337" r:id="rId26"/>
    <p:sldId id="347" r:id="rId27"/>
    <p:sldId id="31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Theme Variant" id="{AC4A2B13-EFD3-4C89-80BF-F98536D478BE}">
          <p14:sldIdLst>
            <p14:sldId id="256"/>
            <p14:sldId id="273"/>
            <p14:sldId id="341"/>
            <p14:sldId id="317"/>
            <p14:sldId id="342"/>
            <p14:sldId id="319"/>
            <p14:sldId id="320"/>
            <p14:sldId id="321"/>
            <p14:sldId id="344"/>
            <p14:sldId id="323"/>
            <p14:sldId id="324"/>
            <p14:sldId id="343"/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47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262626"/>
    <a:srgbClr val="9D6A89"/>
    <a:srgbClr val="D6DCE4"/>
    <a:srgbClr val="727865"/>
    <a:srgbClr val="F24333"/>
    <a:srgbClr val="212121"/>
    <a:srgbClr val="000000"/>
    <a:srgbClr val="E6E6E6"/>
    <a:srgbClr val="F3E9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 autoAdjust="0"/>
    <p:restoredTop sz="94626"/>
  </p:normalViewPr>
  <p:slideViewPr>
    <p:cSldViewPr snapToGrid="0">
      <p:cViewPr varScale="1">
        <p:scale>
          <a:sx n="89" d="100"/>
          <a:sy n="89" d="100"/>
        </p:scale>
        <p:origin x="168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15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08233-B485-400F-A21A-5E5CA84E124F}" type="datetimeFigureOut">
              <a:rPr lang="en-US" smtClean="0"/>
              <a:t>10/16/22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74110F-5033-4BA6-8ACA-79643A041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409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DE811-947F-4712-BC81-7126D7183B09}" type="datetimeFigureOut">
              <a:rPr lang="en-US" smtClean="0"/>
              <a:t>10/16/22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BD8C5-5802-43B6-A40F-789405323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95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EA008C38-A446-6744-AEC8-F9CD71A57A43}" type="datetime1">
              <a:rPr kumimoji="0" lang="en-US" altLang="x-none" sz="1200">
                <a:solidFill>
                  <a:srgbClr val="000000"/>
                </a:solidFill>
              </a:rPr>
              <a:pPr/>
              <a:t>10/16/22</a:t>
            </a:fld>
            <a:endParaRPr kumimoji="0" lang="en-US" altLang="x-none" sz="1200">
              <a:solidFill>
                <a:srgbClr val="000000"/>
              </a:solidFill>
            </a:endParaRPr>
          </a:p>
        </p:txBody>
      </p:sp>
      <p:sp>
        <p:nvSpPr>
          <p:cNvPr id="18434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AA70753F-44F0-6A4C-9968-E036C260D137}" type="slidenum">
              <a:rPr kumimoji="0" lang="en-US" altLang="x-none" sz="1200">
                <a:solidFill>
                  <a:srgbClr val="000000"/>
                </a:solidFill>
              </a:rPr>
              <a:pPr/>
              <a:t>6</a:t>
            </a:fld>
            <a:endParaRPr kumimoji="0" lang="en-US" altLang="x-none" sz="1200">
              <a:solidFill>
                <a:srgbClr val="000000"/>
              </a:solidFill>
            </a:endParaRPr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16381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DBB98DC6-E8D3-DB46-ACF1-7183F4D5B4F5}" type="datetime1">
              <a:rPr kumimoji="0" lang="en-US" altLang="x-none" sz="1200">
                <a:solidFill>
                  <a:srgbClr val="000000"/>
                </a:solidFill>
              </a:rPr>
              <a:pPr/>
              <a:t>10/16/22</a:t>
            </a:fld>
            <a:endParaRPr kumimoji="0" lang="en-US" altLang="x-none" sz="1200">
              <a:solidFill>
                <a:srgbClr val="000000"/>
              </a:solidFill>
            </a:endParaRPr>
          </a:p>
        </p:txBody>
      </p:sp>
      <p:sp>
        <p:nvSpPr>
          <p:cNvPr id="20482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D6B9B52A-112D-E940-B497-BB33F4C7AB37}" type="slidenum">
              <a:rPr kumimoji="0" lang="en-US" altLang="x-none" sz="1200">
                <a:solidFill>
                  <a:srgbClr val="000000"/>
                </a:solidFill>
              </a:rPr>
              <a:pPr/>
              <a:t>7</a:t>
            </a:fld>
            <a:endParaRPr kumimoji="0" lang="en-US" altLang="x-none" sz="1200">
              <a:solidFill>
                <a:srgbClr val="000000"/>
              </a:solidFill>
            </a:endParaRPr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123745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06297BA5-6222-3049-BC04-3F0850360750}" type="datetime1">
              <a:rPr kumimoji="0" lang="en-US" altLang="x-none" sz="1200">
                <a:solidFill>
                  <a:srgbClr val="000000"/>
                </a:solidFill>
              </a:rPr>
              <a:pPr/>
              <a:t>10/16/22</a:t>
            </a:fld>
            <a:endParaRPr kumimoji="0" lang="en-US" altLang="x-none" sz="1200">
              <a:solidFill>
                <a:srgbClr val="000000"/>
              </a:solidFill>
            </a:endParaRPr>
          </a:p>
        </p:txBody>
      </p:sp>
      <p:sp>
        <p:nvSpPr>
          <p:cNvPr id="22530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3825014A-F24F-A742-8C48-DDB0293C3150}" type="slidenum">
              <a:rPr kumimoji="0" lang="en-US" altLang="x-none" sz="1200">
                <a:solidFill>
                  <a:srgbClr val="000000"/>
                </a:solidFill>
              </a:rPr>
              <a:pPr/>
              <a:t>8</a:t>
            </a:fld>
            <a:endParaRPr kumimoji="0" lang="en-US" altLang="x-none" sz="1200">
              <a:solidFill>
                <a:srgbClr val="000000"/>
              </a:solidFill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265725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06297BA5-6222-3049-BC04-3F0850360750}" type="datetime1">
              <a:rPr kumimoji="0" lang="en-US" altLang="x-none" sz="1200">
                <a:solidFill>
                  <a:srgbClr val="000000"/>
                </a:solidFill>
              </a:rPr>
              <a:pPr/>
              <a:t>10/16/22</a:t>
            </a:fld>
            <a:endParaRPr kumimoji="0" lang="en-US" altLang="x-none" sz="1200">
              <a:solidFill>
                <a:srgbClr val="000000"/>
              </a:solidFill>
            </a:endParaRPr>
          </a:p>
        </p:txBody>
      </p:sp>
      <p:sp>
        <p:nvSpPr>
          <p:cNvPr id="22530" name="Rectangle 13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3825014A-F24F-A742-8C48-DDB0293C3150}" type="slidenum">
              <a:rPr kumimoji="0" lang="en-US" altLang="x-none" sz="1200">
                <a:solidFill>
                  <a:srgbClr val="000000"/>
                </a:solidFill>
              </a:rPr>
              <a:pPr/>
              <a:t>9</a:t>
            </a:fld>
            <a:endParaRPr kumimoji="0" lang="en-US" altLang="x-none" sz="1200">
              <a:solidFill>
                <a:srgbClr val="000000"/>
              </a:solidFill>
            </a:endParaRPr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877905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x-none" dirty="0">
              <a:ea typeface="ＭＳ Ｐゴシック" charset="-128"/>
            </a:endParaRPr>
          </a:p>
          <a:p>
            <a:pPr>
              <a:defRPr/>
            </a:pPr>
            <a:r>
              <a:rPr lang="en-US" sz="1200" dirty="0">
                <a:solidFill>
                  <a:srgbClr val="0000AA"/>
                </a:solidFill>
                <a:effectLst/>
              </a:rPr>
              <a:t>private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0000AA"/>
                </a:solidFill>
                <a:effectLst/>
              </a:rPr>
              <a:t>fun</a:t>
            </a:r>
            <a:r>
              <a:rPr lang="en-US" sz="1200" dirty="0"/>
              <a:t> </a:t>
            </a:r>
            <a:r>
              <a:rPr lang="en-US" sz="1200" dirty="0" err="1">
                <a:effectLst/>
              </a:rPr>
              <a:t>readFromInternalFile</a:t>
            </a:r>
            <a:r>
              <a:rPr lang="en-US" sz="1200" dirty="0">
                <a:solidFill>
                  <a:srgbClr val="808030"/>
                </a:solidFill>
                <a:effectLst/>
              </a:rPr>
              <a:t>():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006464"/>
                </a:solidFill>
                <a:effectLst/>
              </a:rPr>
              <a:t>String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808030"/>
                </a:solidFill>
                <a:effectLst/>
              </a:rPr>
              <a:t>{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dirty="0" err="1">
                <a:solidFill>
                  <a:srgbClr val="0000AA"/>
                </a:solidFill>
                <a:effectLst/>
              </a:rPr>
              <a:t>val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AA0000"/>
                </a:solidFill>
                <a:effectLst/>
              </a:rPr>
              <a:t>inputStream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808030"/>
                </a:solidFill>
                <a:effectLst/>
              </a:rPr>
              <a:t>=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000000"/>
                </a:solidFill>
                <a:effectLst/>
              </a:rPr>
              <a:t>openFileInput</a:t>
            </a:r>
            <a:r>
              <a:rPr lang="en-US" sz="1200" dirty="0">
                <a:solidFill>
                  <a:srgbClr val="808030"/>
                </a:solidFill>
                <a:effectLst/>
              </a:rPr>
              <a:t>(</a:t>
            </a:r>
            <a:r>
              <a:rPr lang="en-US" sz="1200" dirty="0">
                <a:solidFill>
                  <a:srgbClr val="914700"/>
                </a:solidFill>
                <a:effectLst/>
              </a:rPr>
              <a:t>"</a:t>
            </a:r>
            <a:r>
              <a:rPr lang="en-US" sz="1200" dirty="0" err="1">
                <a:solidFill>
                  <a:srgbClr val="914700"/>
                </a:solidFill>
                <a:effectLst/>
              </a:rPr>
              <a:t>todofile</a:t>
            </a:r>
            <a:r>
              <a:rPr lang="en-US" sz="1200" dirty="0">
                <a:solidFill>
                  <a:srgbClr val="914700"/>
                </a:solidFill>
                <a:effectLst/>
              </a:rPr>
              <a:t>"</a:t>
            </a:r>
            <a:r>
              <a:rPr lang="en-US" sz="1200" dirty="0">
                <a:solidFill>
                  <a:srgbClr val="808030"/>
                </a:solidFill>
                <a:effectLst/>
              </a:rPr>
              <a:t>)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dirty="0" err="1">
                <a:solidFill>
                  <a:srgbClr val="0000AA"/>
                </a:solidFill>
                <a:effectLst/>
              </a:rPr>
              <a:t>val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AA0000"/>
                </a:solidFill>
                <a:effectLst/>
              </a:rPr>
              <a:t>reader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808030"/>
                </a:solidFill>
                <a:effectLst/>
              </a:rPr>
              <a:t>=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000000"/>
                </a:solidFill>
                <a:effectLst/>
              </a:rPr>
              <a:t>inputStream</a:t>
            </a:r>
            <a:r>
              <a:rPr lang="en-US" sz="1200" dirty="0" err="1">
                <a:solidFill>
                  <a:srgbClr val="808030"/>
                </a:solidFill>
                <a:effectLst/>
              </a:rPr>
              <a:t>.</a:t>
            </a:r>
            <a:r>
              <a:rPr lang="en-US" sz="1200" dirty="0" err="1">
                <a:solidFill>
                  <a:srgbClr val="005AB9"/>
                </a:solidFill>
                <a:effectLst/>
              </a:rPr>
              <a:t>bufferedReader</a:t>
            </a:r>
            <a:r>
              <a:rPr lang="en-US" sz="1200" dirty="0">
                <a:solidFill>
                  <a:srgbClr val="808030"/>
                </a:solidFill>
                <a:effectLst/>
              </a:rPr>
              <a:t>()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dirty="0" err="1">
                <a:solidFill>
                  <a:srgbClr val="0000AA"/>
                </a:solidFill>
                <a:effectLst/>
              </a:rPr>
              <a:t>val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AA0000"/>
                </a:solidFill>
                <a:effectLst/>
              </a:rPr>
              <a:t>stringBuilder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808030"/>
                </a:solidFill>
                <a:effectLst/>
              </a:rPr>
              <a:t>=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000000"/>
                </a:solidFill>
                <a:effectLst/>
              </a:rPr>
              <a:t>StringBuilder</a:t>
            </a:r>
            <a:r>
              <a:rPr lang="en-US" sz="1200" dirty="0">
                <a:solidFill>
                  <a:srgbClr val="808030"/>
                </a:solidFill>
                <a:effectLst/>
              </a:rPr>
              <a:t>()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dirty="0" err="1">
                <a:solidFill>
                  <a:srgbClr val="0000AA"/>
                </a:solidFill>
                <a:effectLst/>
              </a:rPr>
              <a:t>val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AA0000"/>
                </a:solidFill>
                <a:effectLst/>
              </a:rPr>
              <a:t>lineSeparator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808030"/>
                </a:solidFill>
                <a:effectLst/>
              </a:rPr>
              <a:t>=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000000"/>
                </a:solidFill>
                <a:effectLst/>
              </a:rPr>
              <a:t>System</a:t>
            </a:r>
            <a:r>
              <a:rPr lang="en-US" sz="1200" dirty="0" err="1">
                <a:solidFill>
                  <a:srgbClr val="808030"/>
                </a:solidFill>
                <a:effectLst/>
              </a:rPr>
              <a:t>.</a:t>
            </a:r>
            <a:r>
              <a:rPr lang="en-US" sz="1200" dirty="0" err="1">
                <a:solidFill>
                  <a:srgbClr val="005AB9"/>
                </a:solidFill>
                <a:effectLst/>
              </a:rPr>
              <a:t>getProperty</a:t>
            </a:r>
            <a:r>
              <a:rPr lang="en-US" sz="1200" dirty="0">
                <a:solidFill>
                  <a:srgbClr val="808030"/>
                </a:solidFill>
                <a:effectLst/>
              </a:rPr>
              <a:t>(</a:t>
            </a:r>
            <a:r>
              <a:rPr lang="en-US" sz="1200" dirty="0">
                <a:solidFill>
                  <a:srgbClr val="914700"/>
                </a:solidFill>
                <a:effectLst/>
              </a:rPr>
              <a:t>"</a:t>
            </a:r>
            <a:r>
              <a:rPr lang="en-US" sz="1200" dirty="0" err="1">
                <a:solidFill>
                  <a:srgbClr val="914700"/>
                </a:solidFill>
                <a:effectLst/>
              </a:rPr>
              <a:t>line.separator</a:t>
            </a:r>
            <a:r>
              <a:rPr lang="en-US" sz="1200" dirty="0">
                <a:solidFill>
                  <a:srgbClr val="914700"/>
                </a:solidFill>
                <a:effectLst/>
              </a:rPr>
              <a:t>"</a:t>
            </a:r>
            <a:r>
              <a:rPr lang="en-US" sz="1200" dirty="0">
                <a:solidFill>
                  <a:srgbClr val="808030"/>
                </a:solidFill>
                <a:effectLst/>
              </a:rPr>
              <a:t>)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i="1" dirty="0">
                <a:solidFill>
                  <a:srgbClr val="5C5C5C"/>
                </a:solidFill>
                <a:effectLst/>
              </a:rPr>
              <a:t>// Append each task to </a:t>
            </a:r>
            <a:r>
              <a:rPr lang="en-US" sz="1200" i="1" dirty="0" err="1">
                <a:solidFill>
                  <a:srgbClr val="5C5C5C"/>
                </a:solidFill>
                <a:effectLst/>
              </a:rPr>
              <a:t>stringBuilder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dirty="0" err="1">
                <a:solidFill>
                  <a:srgbClr val="000000"/>
                </a:solidFill>
                <a:effectLst/>
              </a:rPr>
              <a:t>reader</a:t>
            </a:r>
            <a:r>
              <a:rPr lang="en-US" sz="1200" dirty="0" err="1">
                <a:solidFill>
                  <a:srgbClr val="808030"/>
                </a:solidFill>
                <a:effectLst/>
              </a:rPr>
              <a:t>.</a:t>
            </a:r>
            <a:r>
              <a:rPr lang="en-US" sz="1200" dirty="0" err="1">
                <a:solidFill>
                  <a:srgbClr val="005AB9"/>
                </a:solidFill>
                <a:effectLst/>
              </a:rPr>
              <a:t>forEachLine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808030"/>
                </a:solidFill>
                <a:effectLst/>
              </a:rPr>
              <a:t>{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dirty="0">
                <a:solidFill>
                  <a:srgbClr val="000000"/>
                </a:solidFill>
                <a:effectLst/>
              </a:rPr>
              <a:t>     </a:t>
            </a:r>
            <a:r>
              <a:rPr lang="en-US" sz="1200" dirty="0" err="1">
                <a:solidFill>
                  <a:srgbClr val="000000"/>
                </a:solidFill>
                <a:effectLst/>
              </a:rPr>
              <a:t>stringBuilder</a:t>
            </a:r>
            <a:r>
              <a:rPr lang="en-US" sz="1200" dirty="0" err="1">
                <a:solidFill>
                  <a:srgbClr val="808030"/>
                </a:solidFill>
                <a:effectLst/>
              </a:rPr>
              <a:t>.</a:t>
            </a:r>
            <a:r>
              <a:rPr lang="en-US" sz="1200" dirty="0" err="1">
                <a:solidFill>
                  <a:srgbClr val="005AB9"/>
                </a:solidFill>
                <a:effectLst/>
              </a:rPr>
              <a:t>append</a:t>
            </a:r>
            <a:r>
              <a:rPr lang="en-US" sz="1200" dirty="0">
                <a:solidFill>
                  <a:srgbClr val="808030"/>
                </a:solidFill>
                <a:effectLst/>
              </a:rPr>
              <a:t>(</a:t>
            </a:r>
            <a:r>
              <a:rPr lang="en-US" sz="1200" dirty="0">
                <a:solidFill>
                  <a:srgbClr val="006464"/>
                </a:solidFill>
                <a:effectLst/>
              </a:rPr>
              <a:t>it</a:t>
            </a:r>
            <a:r>
              <a:rPr lang="en-US" sz="1200" dirty="0">
                <a:solidFill>
                  <a:srgbClr val="808030"/>
                </a:solidFill>
                <a:effectLst/>
              </a:rPr>
              <a:t>).</a:t>
            </a:r>
            <a:r>
              <a:rPr lang="en-US" sz="1200" dirty="0">
                <a:solidFill>
                  <a:srgbClr val="005AB9"/>
                </a:solidFill>
                <a:effectLst/>
              </a:rPr>
              <a:t>append</a:t>
            </a:r>
            <a:r>
              <a:rPr lang="en-US" sz="1200" dirty="0">
                <a:solidFill>
                  <a:srgbClr val="808030"/>
                </a:solidFill>
                <a:effectLst/>
              </a:rPr>
              <a:t>(</a:t>
            </a:r>
            <a:r>
              <a:rPr lang="en-US" sz="1200" dirty="0" err="1">
                <a:solidFill>
                  <a:srgbClr val="000000"/>
                </a:solidFill>
                <a:effectLst/>
              </a:rPr>
              <a:t>lineSeparator</a:t>
            </a:r>
            <a:r>
              <a:rPr lang="en-US" sz="1200" dirty="0">
                <a:solidFill>
                  <a:srgbClr val="808030"/>
                </a:solidFill>
                <a:effectLst/>
              </a:rPr>
              <a:t>)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dirty="0">
                <a:solidFill>
                  <a:srgbClr val="808030"/>
                </a:solidFill>
                <a:effectLst/>
              </a:rPr>
              <a:t>}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dirty="0">
                <a:solidFill>
                  <a:srgbClr val="0000AA"/>
                </a:solidFill>
                <a:effectLst/>
              </a:rPr>
              <a:t>return</a:t>
            </a:r>
            <a:r>
              <a:rPr lang="en-US" sz="1200" dirty="0"/>
              <a:t> </a:t>
            </a:r>
            <a:r>
              <a:rPr lang="en-US" sz="1200" dirty="0" err="1">
                <a:solidFill>
                  <a:srgbClr val="000000"/>
                </a:solidFill>
                <a:effectLst/>
              </a:rPr>
              <a:t>stringBuilder</a:t>
            </a:r>
            <a:r>
              <a:rPr lang="en-US" sz="1200" dirty="0" err="1">
                <a:solidFill>
                  <a:srgbClr val="808030"/>
                </a:solidFill>
                <a:effectLst/>
              </a:rPr>
              <a:t>.</a:t>
            </a:r>
            <a:r>
              <a:rPr lang="en-US" sz="1200" dirty="0" err="1">
                <a:solidFill>
                  <a:srgbClr val="005AB9"/>
                </a:solidFill>
                <a:effectLst/>
              </a:rPr>
              <a:t>toString</a:t>
            </a:r>
            <a:r>
              <a:rPr lang="en-US" sz="1200" dirty="0">
                <a:solidFill>
                  <a:srgbClr val="808030"/>
                </a:solidFill>
                <a:effectLst/>
              </a:rPr>
              <a:t>()</a:t>
            </a:r>
            <a:r>
              <a:rPr lang="en-US" sz="1200" dirty="0"/>
              <a:t> </a:t>
            </a:r>
          </a:p>
          <a:p>
            <a:pPr>
              <a:defRPr/>
            </a:pPr>
            <a:r>
              <a:rPr lang="en-US" sz="1200" dirty="0">
                <a:solidFill>
                  <a:srgbClr val="808030"/>
                </a:solidFill>
                <a:effectLst/>
              </a:rPr>
              <a:t>}</a:t>
            </a:r>
            <a:endParaRPr lang="en-US" sz="1200" dirty="0">
              <a:ea typeface="ＭＳ Ｐゴシック" charset="0"/>
              <a:cs typeface="ＭＳ Ｐゴシック" charset="0"/>
            </a:endParaRPr>
          </a:p>
          <a:p>
            <a:endParaRPr lang="en-US" altLang="x-none" dirty="0">
              <a:ea typeface="ＭＳ Ｐゴシック" charset="-128"/>
            </a:endParaRPr>
          </a:p>
        </p:txBody>
      </p:sp>
      <p:sp>
        <p:nvSpPr>
          <p:cNvPr id="26627" name="Date Placeholder 3"/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253B49E7-A053-234D-B4A4-F70F476A631A}" type="datetime1">
              <a:rPr kumimoji="0" lang="en-US" altLang="x-none" sz="1200"/>
              <a:pPr/>
              <a:t>10/16/22</a:t>
            </a:fld>
            <a:endParaRPr kumimoji="0" lang="en-US" altLang="x-none" sz="1200"/>
          </a:p>
        </p:txBody>
      </p:sp>
      <p:sp>
        <p:nvSpPr>
          <p:cNvPr id="26628" name="Slide Number Placeholder 4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0DE71009-3AD1-DA45-A5E4-E9CC01DBA84C}" type="slidenum">
              <a:rPr kumimoji="0" lang="en-US" altLang="x-none" sz="1200"/>
              <a:pPr/>
              <a:t>10</a:t>
            </a:fld>
            <a:endParaRPr kumimoji="0"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1998500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28674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x-none">
                <a:ea typeface="ＭＳ Ｐゴシック" charset="-128"/>
              </a:rPr>
              <a:t>CSIT451 to start with standard SQL demo</a:t>
            </a:r>
          </a:p>
        </p:txBody>
      </p:sp>
      <p:sp>
        <p:nvSpPr>
          <p:cNvPr id="28675" name="Date Placeholder 3"/>
          <p:cNvSpPr>
            <a:spLocks noGrp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5AE9B46D-46E3-064C-9352-2CF28D54B99B}" type="datetime1">
              <a:rPr kumimoji="0" lang="en-US" altLang="x-none" sz="1200"/>
              <a:pPr/>
              <a:t>10/16/22</a:t>
            </a:fld>
            <a:endParaRPr kumimoji="0" lang="en-US" altLang="x-none" sz="1200"/>
          </a:p>
        </p:txBody>
      </p:sp>
      <p:sp>
        <p:nvSpPr>
          <p:cNvPr id="28676" name="Slide Number Placeholder 4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040D3174-5218-B349-8910-22FDFA04AA3D}" type="slidenum">
              <a:rPr kumimoji="0" lang="en-US" altLang="x-none" sz="1200"/>
              <a:pPr/>
              <a:t>11</a:t>
            </a:fld>
            <a:endParaRPr kumimoji="0" lang="en-US" altLang="x-none" sz="1200"/>
          </a:p>
        </p:txBody>
      </p:sp>
    </p:spTree>
    <p:extLst>
      <p:ext uri="{BB962C8B-B14F-4D97-AF65-F5344CB8AC3E}">
        <p14:creationId xmlns:p14="http://schemas.microsoft.com/office/powerpoint/2010/main" val="816890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507" name="Notes Placeholder 2"/>
          <p:cNvSpPr>
            <a:spLocks noGrp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x-none" altLang="x-none"/>
          </a:p>
        </p:txBody>
      </p:sp>
    </p:spTree>
    <p:extLst>
      <p:ext uri="{BB962C8B-B14F-4D97-AF65-F5344CB8AC3E}">
        <p14:creationId xmlns:p14="http://schemas.microsoft.com/office/powerpoint/2010/main" val="8809778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plugins { id '</a:t>
            </a:r>
            <a:r>
              <a:rPr lang="en-US" dirty="0" err="1"/>
              <a:t>com.android.application</a:t>
            </a:r>
            <a:r>
              <a:rPr lang="en-US" dirty="0"/>
              <a:t>' id '</a:t>
            </a:r>
            <a:r>
              <a:rPr lang="en-US" dirty="0" err="1"/>
              <a:t>kotlin</a:t>
            </a:r>
            <a:r>
              <a:rPr lang="en-US" dirty="0"/>
              <a:t>-android' </a:t>
            </a:r>
            <a:r>
              <a:rPr lang="en-US" dirty="0">
                <a:effectLst/>
              </a:rPr>
              <a:t>id '</a:t>
            </a:r>
            <a:r>
              <a:rPr lang="en-US" dirty="0" err="1">
                <a:effectLst/>
              </a:rPr>
              <a:t>kotlin-kapt</a:t>
            </a:r>
            <a:r>
              <a:rPr lang="en-US" dirty="0">
                <a:effectLst/>
              </a:rPr>
              <a:t>' </a:t>
            </a:r>
            <a:r>
              <a:rPr lang="en-US" dirty="0"/>
              <a:t>} ... dependencies { ... </a:t>
            </a:r>
            <a:r>
              <a:rPr lang="en-US" dirty="0">
                <a:effectLst/>
              </a:rPr>
              <a:t>implementation 'androidx.room:room-runtime:2.4.0' </a:t>
            </a:r>
            <a:r>
              <a:rPr lang="en-US" dirty="0" err="1">
                <a:effectLst/>
              </a:rPr>
              <a:t>annotationProcessor</a:t>
            </a:r>
            <a:r>
              <a:rPr lang="en-US" dirty="0">
                <a:effectLst/>
              </a:rPr>
              <a:t> 'androidx.room:room-compiler:2.4.0' </a:t>
            </a:r>
            <a:r>
              <a:rPr lang="en-US" dirty="0" err="1">
                <a:effectLst/>
              </a:rPr>
              <a:t>kapt</a:t>
            </a:r>
            <a:r>
              <a:rPr lang="en-US" dirty="0">
                <a:effectLst/>
              </a:rPr>
              <a:t> 'androidx.room:room-compiler:2.4.0' </a:t>
            </a:r>
            <a:r>
              <a:rPr lang="en-US" dirty="0"/>
              <a:t>... 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BD8C5-5802-43B6-A40F-78940532361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434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24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443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&amp; Description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89"/>
          <p:cNvSpPr/>
          <p:nvPr userDrawn="1"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lIns="68575" tIns="68575" rIns="68575" bIns="68575" anchor="b" anchorCtr="0">
            <a:normAutofit/>
          </a:bodyPr>
          <a:lstStyle>
            <a:lvl1pPr lvl="0" algn="ctr" rtl="0">
              <a:spcBef>
                <a:spcPts val="0"/>
              </a:spcBef>
              <a:buSzPct val="100000"/>
              <a:defRPr sz="4800">
                <a:solidFill>
                  <a:schemeClr val="bg2"/>
                </a:solidFill>
              </a:defRPr>
            </a:lvl1pPr>
            <a:lvl2pPr lvl="1" algn="ctr" rtl="0">
              <a:spcBef>
                <a:spcPts val="0"/>
              </a:spcBef>
              <a:buSzPct val="100000"/>
              <a:defRPr sz="5600"/>
            </a:lvl2pPr>
            <a:lvl3pPr lvl="2" algn="ctr" rtl="0">
              <a:spcBef>
                <a:spcPts val="0"/>
              </a:spcBef>
              <a:buSzPct val="100000"/>
              <a:defRPr sz="5600"/>
            </a:lvl3pPr>
            <a:lvl4pPr lvl="3" algn="ctr" rtl="0">
              <a:spcBef>
                <a:spcPts val="0"/>
              </a:spcBef>
              <a:buSzPct val="100000"/>
              <a:defRPr sz="5600"/>
            </a:lvl4pPr>
            <a:lvl5pPr lvl="4" algn="ctr" rtl="0">
              <a:spcBef>
                <a:spcPts val="0"/>
              </a:spcBef>
              <a:buSzPct val="100000"/>
              <a:defRPr sz="5600"/>
            </a:lvl5pPr>
            <a:lvl6pPr lvl="5" algn="ctr" rtl="0">
              <a:spcBef>
                <a:spcPts val="0"/>
              </a:spcBef>
              <a:buSzPct val="100000"/>
              <a:defRPr sz="5600"/>
            </a:lvl6pPr>
            <a:lvl7pPr lvl="6" algn="ctr" rtl="0">
              <a:spcBef>
                <a:spcPts val="0"/>
              </a:spcBef>
              <a:buSzPct val="100000"/>
              <a:defRPr sz="5600"/>
            </a:lvl7pPr>
            <a:lvl8pPr lvl="7" algn="ctr" rtl="0">
              <a:spcBef>
                <a:spcPts val="0"/>
              </a:spcBef>
              <a:buSzPct val="100000"/>
              <a:defRPr sz="5600"/>
            </a:lvl8pPr>
            <a:lvl9pPr lvl="8" algn="ctr" rtl="0">
              <a:spcBef>
                <a:spcPts val="0"/>
              </a:spcBef>
              <a:buSzPct val="100000"/>
              <a:defRPr sz="56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91" name="Shape 91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lIns="68575" tIns="68575" rIns="68575" bIns="6857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>
                <a:solidFill>
                  <a:schemeClr val="bg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2" name="Shape 92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lIns="68575" tIns="68575" rIns="68575" bIns="68575" anchor="ctr" anchorCtr="0">
            <a:normAutofit/>
          </a:bodyPr>
          <a:lstStyle>
            <a:lvl1pPr marL="457200" lvl="0" indent="-457200" rtl="0">
              <a:spcBef>
                <a:spcPts val="0"/>
              </a:spcBef>
              <a:buClr>
                <a:schemeClr val="dk1"/>
              </a:buClr>
              <a:buFont typeface="+mj-lt"/>
              <a:buAutoNum type="arabicPeriod"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49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Shape 27"/>
          <p:cNvSpPr txBox="1">
            <a:spLocks noGrp="1"/>
          </p:cNvSpPr>
          <p:nvPr>
            <p:ph type="dt" idx="10"/>
          </p:nvPr>
        </p:nvSpPr>
        <p:spPr>
          <a:xfrm>
            <a:off x="838200" y="6356349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457189" marR="0" lvl="1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0" name="Shape 28"/>
          <p:cNvSpPr txBox="1">
            <a:spLocks noGrp="1"/>
          </p:cNvSpPr>
          <p:nvPr>
            <p:ph type="ftr" idx="11"/>
          </p:nvPr>
        </p:nvSpPr>
        <p:spPr>
          <a:xfrm>
            <a:off x="4038600" y="6356349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457189" marR="0" lvl="1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5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8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1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4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69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566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23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6" r:id="rId2"/>
    <p:sldLayoutId id="2147483726" r:id="rId3"/>
    <p:sldLayoutId id="2147483715" r:id="rId4"/>
    <p:sldLayoutId id="2147483717" r:id="rId5"/>
    <p:sldLayoutId id="2147483718" r:id="rId6"/>
    <p:sldLayoutId id="2147483719" r:id="rId7"/>
    <p:sldLayoutId id="2147483720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>
              <a:lumMod val="85000"/>
              <a:lumOff val="15000"/>
            </a:schemeClr>
          </a:solidFill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qlite.org/docs.html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9906" y="1122363"/>
            <a:ext cx="9628094" cy="2387600"/>
          </a:xfrm>
        </p:spPr>
        <p:txBody>
          <a:bodyPr>
            <a:normAutofit/>
          </a:bodyPr>
          <a:lstStyle/>
          <a:p>
            <a:r>
              <a:rPr lang="en-US" sz="4800" dirty="0"/>
              <a:t>Learning Unit 6</a:t>
            </a:r>
            <a:br>
              <a:rPr lang="en-US" sz="4800" dirty="0"/>
            </a:br>
            <a:r>
              <a:rPr lang="en-US" sz="4800" dirty="0"/>
              <a:t>Persistent Data</a:t>
            </a:r>
            <a:endParaRPr lang="en-US" sz="4800" b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Files and Databases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74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  <a:cs typeface="+mj-cs"/>
              </a:rPr>
              <a:t>Reading a File</a:t>
            </a:r>
          </a:p>
        </p:txBody>
      </p:sp>
      <p:sp>
        <p:nvSpPr>
          <p:cNvPr id="25602" name="Content Placeholder 2"/>
          <p:cNvSpPr>
            <a:spLocks noGrp="1"/>
          </p:cNvSpPr>
          <p:nvPr>
            <p:ph idx="1"/>
          </p:nvPr>
        </p:nvSpPr>
        <p:spPr>
          <a:xfrm>
            <a:off x="838200" y="1439068"/>
            <a:ext cx="10515600" cy="4351338"/>
          </a:xfrm>
        </p:spPr>
        <p:txBody>
          <a:bodyPr/>
          <a:lstStyle/>
          <a:p>
            <a:pPr eaLnBrk="1" hangingPunct="1"/>
            <a:r>
              <a:rPr lang="en-US" altLang="x-none" dirty="0">
                <a:ea typeface="ＭＳ Ｐゴシック" charset="-128"/>
              </a:rPr>
              <a:t>In order to read from the file, call the </a:t>
            </a:r>
            <a:br>
              <a:rPr lang="en-US" altLang="x-none" dirty="0">
                <a:ea typeface="ＭＳ Ｐゴシック" charset="-128"/>
              </a:rPr>
            </a:br>
            <a:r>
              <a:rPr lang="en-US" altLang="x-none" dirty="0" err="1">
                <a:ea typeface="ＭＳ Ｐゴシック" charset="-128"/>
              </a:rPr>
              <a:t>openFileInput</a:t>
            </a:r>
            <a:r>
              <a:rPr lang="en-US" altLang="x-none" dirty="0">
                <a:ea typeface="ＭＳ Ｐゴシック" charset="-128"/>
              </a:rPr>
              <a:t>()  </a:t>
            </a:r>
            <a:br>
              <a:rPr lang="en-US" altLang="x-none" dirty="0">
                <a:ea typeface="ＭＳ Ｐゴシック" charset="-128"/>
              </a:rPr>
            </a:br>
            <a:r>
              <a:rPr lang="en-US" altLang="x-none" dirty="0">
                <a:ea typeface="ＭＳ Ｐゴシック" charset="-128"/>
              </a:rPr>
              <a:t> - method with the name of the file. </a:t>
            </a:r>
            <a:br>
              <a:rPr lang="en-US" altLang="x-none" dirty="0">
                <a:ea typeface="ＭＳ Ｐゴシック" charset="-128"/>
              </a:rPr>
            </a:br>
            <a:r>
              <a:rPr lang="en-US" altLang="x-none" dirty="0">
                <a:ea typeface="ＭＳ Ｐゴシック" charset="-128"/>
              </a:rPr>
              <a:t>It returns an instance of </a:t>
            </a:r>
            <a:r>
              <a:rPr lang="en-US" altLang="x-none" dirty="0" err="1">
                <a:ea typeface="ＭＳ Ｐゴシック" charset="-128"/>
              </a:rPr>
              <a:t>FileInputStream</a:t>
            </a:r>
            <a:r>
              <a:rPr lang="en-US" altLang="x-none" dirty="0">
                <a:ea typeface="ＭＳ Ｐゴシック" charset="-128"/>
              </a:rPr>
              <a:t>. </a:t>
            </a:r>
          </a:p>
        </p:txBody>
      </p:sp>
      <p:sp>
        <p:nvSpPr>
          <p:cNvPr id="25603" name="Slide Number Placeholder 3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A3042F66-797A-E942-B031-2DBBD0FCFD86}" type="slidenum">
              <a:rPr lang="en-US" altLang="x-none" sz="1800">
                <a:solidFill>
                  <a:srgbClr val="FFFFFF"/>
                </a:solidFill>
              </a:rPr>
              <a:pPr/>
              <a:t>10</a:t>
            </a:fld>
            <a:endParaRPr lang="en-US" altLang="x-none" sz="180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165458-D7BB-CDA0-C25D-750079B562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240" y="3157695"/>
            <a:ext cx="10794985" cy="333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495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ea typeface="+mj-ea"/>
                <a:cs typeface="+mj-cs"/>
              </a:rPr>
              <a:t>Delete a File</a:t>
            </a:r>
          </a:p>
        </p:txBody>
      </p:sp>
      <p:sp>
        <p:nvSpPr>
          <p:cNvPr id="2765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x-none" dirty="0">
                <a:ea typeface="ＭＳ Ｐゴシック" charset="-128"/>
              </a:rPr>
              <a:t>You should always delete files that you no longer need. The most straightforward way to delete a file is to have the opened file reference call delete() on itself.</a:t>
            </a:r>
          </a:p>
          <a:p>
            <a:pPr eaLnBrk="1" hangingPunct="1"/>
            <a:endParaRPr lang="en-US" altLang="x-none" dirty="0">
              <a:ea typeface="ＭＳ Ｐゴシック" charset="-128"/>
            </a:endParaRPr>
          </a:p>
          <a:p>
            <a:pPr eaLnBrk="1" hangingPunct="1"/>
            <a:endParaRPr lang="en-US" altLang="x-none" dirty="0">
              <a:ea typeface="ＭＳ Ｐゴシック" charset="-128"/>
            </a:endParaRPr>
          </a:p>
          <a:p>
            <a:pPr eaLnBrk="1" hangingPunct="1"/>
            <a:r>
              <a:rPr lang="en-US" altLang="x-none" dirty="0">
                <a:ea typeface="ＭＳ Ｐゴシック" charset="-128"/>
              </a:rPr>
              <a:t>If the file is saved on internal storage, you can also ask the Context to locate and delete a file by calling </a:t>
            </a:r>
            <a:r>
              <a:rPr lang="en-US" altLang="x-none" dirty="0" err="1">
                <a:ea typeface="ＭＳ Ｐゴシック" charset="-128"/>
              </a:rPr>
              <a:t>deleteFile</a:t>
            </a:r>
            <a:r>
              <a:rPr lang="en-US" altLang="x-none" dirty="0">
                <a:ea typeface="ＭＳ Ｐゴシック" charset="-128"/>
              </a:rPr>
              <a:t>():</a:t>
            </a:r>
          </a:p>
          <a:p>
            <a:pPr eaLnBrk="1" hangingPunct="1"/>
            <a:endParaRPr lang="en-US" altLang="x-none" dirty="0">
              <a:ea typeface="ＭＳ Ｐゴシック" charset="-128"/>
            </a:endParaRPr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91B8677C-353C-AC4F-897A-CC19A399D35E}" type="slidenum">
              <a:rPr lang="en-US" altLang="x-none" sz="1800">
                <a:solidFill>
                  <a:srgbClr val="FFFFFF"/>
                </a:solidFill>
              </a:rPr>
              <a:pPr/>
              <a:t>11</a:t>
            </a:fld>
            <a:endParaRPr lang="en-US" altLang="x-none" sz="1800">
              <a:solidFill>
                <a:srgbClr val="FFFFFF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92716" y="3381153"/>
            <a:ext cx="1665841" cy="3693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 err="1">
                <a:ea typeface="ＭＳ Ｐゴシック" charset="0"/>
                <a:cs typeface="ＭＳ Ｐゴシック" charset="0"/>
              </a:rPr>
              <a:t>myFile.delete</a:t>
            </a:r>
            <a:r>
              <a:rPr lang="en-US" dirty="0">
                <a:ea typeface="ＭＳ Ｐゴシック" charset="0"/>
                <a:cs typeface="ＭＳ Ｐゴシック" charset="0"/>
              </a:rPr>
              <a:t>();</a:t>
            </a:r>
          </a:p>
        </p:txBody>
      </p:sp>
      <p:sp>
        <p:nvSpPr>
          <p:cNvPr id="27653" name="Rectangle 3"/>
          <p:cNvSpPr>
            <a:spLocks noChangeArrowheads="1"/>
          </p:cNvSpPr>
          <p:nvPr/>
        </p:nvSpPr>
        <p:spPr bwMode="auto">
          <a:xfrm>
            <a:off x="2819401" y="4495801"/>
            <a:ext cx="4278313" cy="461963"/>
          </a:xfrm>
          <a:prstGeom prst="rect">
            <a:avLst/>
          </a:prstGeom>
          <a:solidFill>
            <a:srgbClr val="D9D9D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r>
              <a:rPr lang="en-US" altLang="x-none"/>
              <a:t>myContext.deleteFile(fileName);</a:t>
            </a:r>
          </a:p>
        </p:txBody>
      </p:sp>
    </p:spTree>
    <p:extLst>
      <p:ext uri="{BB962C8B-B14F-4D97-AF65-F5344CB8AC3E}">
        <p14:creationId xmlns:p14="http://schemas.microsoft.com/office/powerpoint/2010/main" val="214963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Learning Unit 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3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itle 1" descr="SQLite" title="SQLit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 dirty="0"/>
              <a:t>SQLite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Embedded RDBMS</a:t>
            </a:r>
          </a:p>
          <a:p>
            <a:r>
              <a:rPr lang="en-US" altLang="x-none" dirty="0"/>
              <a:t>ACID Compliant</a:t>
            </a:r>
          </a:p>
          <a:p>
            <a:r>
              <a:rPr lang="en-US" altLang="x-none" dirty="0"/>
              <a:t>Size – about 257 Kbytes</a:t>
            </a:r>
          </a:p>
          <a:p>
            <a:r>
              <a:rPr lang="en-US" altLang="x-none" dirty="0"/>
              <a:t>Not a client/server architecture</a:t>
            </a:r>
          </a:p>
          <a:p>
            <a:pPr lvl="1"/>
            <a:r>
              <a:rPr lang="en-US" altLang="x-none" dirty="0"/>
              <a:t>Accessed via function calls from the application</a:t>
            </a:r>
          </a:p>
          <a:p>
            <a:r>
              <a:rPr lang="en-US" altLang="x-none" dirty="0"/>
              <a:t>Writing (insert, update, delete) locks the database,  queries can be done  in parallel</a:t>
            </a:r>
          </a:p>
          <a:p>
            <a:endParaRPr lang="en-US" altLang="x-none" dirty="0"/>
          </a:p>
        </p:txBody>
      </p:sp>
      <p:pic>
        <p:nvPicPr>
          <p:cNvPr id="2" name="Picture 1" descr="SQLite" title="SQLi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3301" y="1429045"/>
            <a:ext cx="4279309" cy="2027631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49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 dirty="0"/>
              <a:t>SQLite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x-none" sz="3200" dirty="0" err="1"/>
              <a:t>Datastore</a:t>
            </a:r>
            <a:r>
              <a:rPr lang="en-US" altLang="x-none" sz="3200" dirty="0"/>
              <a:t> – single, cross platform file (</a:t>
            </a:r>
            <a:r>
              <a:rPr lang="en-US" altLang="x-none" sz="3200" dirty="0" err="1"/>
              <a:t>kinda</a:t>
            </a:r>
            <a:r>
              <a:rPr lang="en-US" altLang="x-none" sz="3200" dirty="0"/>
              <a:t> like an MS Access DB)</a:t>
            </a:r>
          </a:p>
          <a:p>
            <a:pPr lvl="1"/>
            <a:r>
              <a:rPr lang="en-US" altLang="x-none" sz="2800" dirty="0"/>
              <a:t>Definitions</a:t>
            </a:r>
          </a:p>
          <a:p>
            <a:pPr lvl="1"/>
            <a:r>
              <a:rPr lang="en-US" altLang="x-none" sz="3200" dirty="0"/>
              <a:t>Tables</a:t>
            </a:r>
            <a:endParaRPr lang="en-US" altLang="x-none" sz="2800" dirty="0"/>
          </a:p>
          <a:p>
            <a:pPr lvl="1"/>
            <a:r>
              <a:rPr lang="en-US" altLang="x-none" sz="2800" dirty="0" err="1"/>
              <a:t>Indicies</a:t>
            </a:r>
            <a:endParaRPr lang="en-US" altLang="x-none" sz="2800" dirty="0"/>
          </a:p>
          <a:p>
            <a:pPr lvl="1"/>
            <a:r>
              <a:rPr lang="en-US" altLang="x-none" sz="2800" dirty="0"/>
              <a:t>Data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19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/>
              <a:t>SQLite Data Types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dirty="0"/>
              <a:t>This is quite different than the normal SQL data types so please read:</a:t>
            </a:r>
            <a:br>
              <a:rPr lang="en-US" altLang="x-none" dirty="0"/>
            </a:br>
            <a:br>
              <a:rPr lang="en-US" altLang="x-none" dirty="0"/>
            </a:br>
            <a:r>
              <a:rPr lang="en-US" altLang="x-none" dirty="0">
                <a:hlinkClick r:id="rId2"/>
              </a:rPr>
              <a:t>https://www.sqlite.org/docs.html</a:t>
            </a:r>
            <a:r>
              <a:rPr lang="en-US" altLang="x-none" dirty="0"/>
              <a:t>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4396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/>
              <a:t>Storage classes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 sz="2400" b="1"/>
              <a:t>NULL</a:t>
            </a:r>
            <a:r>
              <a:rPr lang="en-US" altLang="x-none" sz="2400"/>
              <a:t> – null value</a:t>
            </a:r>
          </a:p>
          <a:p>
            <a:r>
              <a:rPr lang="en-US" altLang="x-none" sz="2400" b="1"/>
              <a:t>INTEGER</a:t>
            </a:r>
            <a:r>
              <a:rPr lang="en-US" altLang="x-none" sz="2400"/>
              <a:t> - signed integer, stored in 1, 2, 3, 4, 6, or 8 bytes depending on the magnitude of the value</a:t>
            </a:r>
          </a:p>
          <a:p>
            <a:r>
              <a:rPr lang="en-US" altLang="x-none" sz="2400" b="1"/>
              <a:t>REAL</a:t>
            </a:r>
            <a:r>
              <a:rPr lang="en-US" altLang="x-none" sz="2400"/>
              <a:t> - a floating point value,  8-byte IEEE floating point number.</a:t>
            </a:r>
          </a:p>
          <a:p>
            <a:r>
              <a:rPr lang="en-US" altLang="x-none" sz="2400" b="1"/>
              <a:t>TEXT</a:t>
            </a:r>
            <a:r>
              <a:rPr lang="en-US" altLang="x-none" sz="2400"/>
              <a:t> - text string, stored using the database encoding (UTF-8, UTF-16BE or UTF-16LE).</a:t>
            </a:r>
          </a:p>
          <a:p>
            <a:r>
              <a:rPr lang="en-US" altLang="x-none" sz="2400" b="1"/>
              <a:t>BLOB</a:t>
            </a:r>
            <a:r>
              <a:rPr lang="en-US" altLang="x-none" sz="2400"/>
              <a:t>. The value is a blob of data, stored exactly as it was input.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942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/>
              <a:t>android.database.sqlite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/>
              <a:t>Contains the SQLite database management classes that an application would use to manage its own private database.</a:t>
            </a:r>
          </a:p>
          <a:p>
            <a:endParaRPr lang="en-US" altLang="x-none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71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android.database.sqlite - Classes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1905000" y="2057400"/>
            <a:ext cx="8458200" cy="4114800"/>
          </a:xfrm>
        </p:spPr>
        <p:txBody>
          <a:bodyPr>
            <a:normAutofit lnSpcReduction="10000"/>
          </a:bodyPr>
          <a:lstStyle/>
          <a:p>
            <a:r>
              <a:rPr lang="en-US" altLang="x-none" sz="1800"/>
              <a:t>SQLiteCloseable - An object created from a SQLiteDatabase that can be closed. </a:t>
            </a:r>
          </a:p>
          <a:p>
            <a:r>
              <a:rPr lang="en-US" altLang="x-none" sz="1800"/>
              <a:t>SQLiteCursor - A Cursor implementation that exposes results from a query on a SQLiteDatabase. </a:t>
            </a:r>
          </a:p>
          <a:p>
            <a:r>
              <a:rPr lang="en-US" altLang="x-none" sz="1800"/>
              <a:t>SQLiteDatabase - Exposes methods to manage a SQLite database. </a:t>
            </a:r>
          </a:p>
          <a:p>
            <a:r>
              <a:rPr lang="en-US" altLang="x-none" sz="1800"/>
              <a:t>SQLiteOpenHelper - A helper class to manage database creation and version management. </a:t>
            </a:r>
          </a:p>
          <a:p>
            <a:r>
              <a:rPr lang="en-US" altLang="x-none" sz="1800"/>
              <a:t>SQLiteProgram -  A base class for compiled SQLite programs. </a:t>
            </a:r>
          </a:p>
          <a:p>
            <a:r>
              <a:rPr lang="en-US" altLang="x-none" sz="1800"/>
              <a:t>SQLiteQuery - A SQLite program that represents a query that reads the resulting rows into a CursorWindow. </a:t>
            </a:r>
          </a:p>
          <a:p>
            <a:r>
              <a:rPr lang="en-US" altLang="x-none" sz="1800"/>
              <a:t>SQLiteQueryBuilder - a convenience class that helps build SQL queries to be sent to SQLiteDatabase objects. </a:t>
            </a:r>
          </a:p>
          <a:p>
            <a:r>
              <a:rPr lang="en-US" altLang="x-none" sz="1800"/>
              <a:t>SQLiteStatement - A pre-compiled statement against a SQLiteDatabase that can be reused. 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27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>
          <a:xfrm>
            <a:off x="838200" y="523874"/>
            <a:ext cx="8877300" cy="804863"/>
          </a:xfrm>
        </p:spPr>
        <p:txBody>
          <a:bodyPr/>
          <a:lstStyle/>
          <a:p>
            <a:pPr algn="l"/>
            <a:r>
              <a:rPr lang="en-US" altLang="x-none" sz="3200"/>
              <a:t>android.database.sqlite.SQLiteDatabase</a:t>
            </a:r>
            <a:endParaRPr lang="en-US" altLang="x-none" sz="3200" dirty="0"/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x-none"/>
              <a:t>Contains the methods for: creating, opening, closing, inserting, updating, deleting and quering an SQLite database</a:t>
            </a:r>
          </a:p>
          <a:p>
            <a:r>
              <a:rPr lang="en-US" altLang="x-none"/>
              <a:t>These methods are similar to JDBC but more method oriented than what we see with JDBC (remember there is not a RDBMS server running)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41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latin typeface="+mj-lt"/>
              </a:rPr>
              <a:t>Objectives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6283842" y="637953"/>
            <a:ext cx="5720316" cy="5254447"/>
          </a:xfrm>
        </p:spPr>
        <p:txBody>
          <a:bodyPr/>
          <a:lstStyle/>
          <a:p>
            <a:pPr lvl="0"/>
            <a:r>
              <a:rPr lang="en-US" sz="2400" dirty="0"/>
              <a:t>Review the use of key-Value data. </a:t>
            </a:r>
          </a:p>
          <a:p>
            <a:pPr lvl="0"/>
            <a:r>
              <a:rPr lang="en-US" sz="2400" dirty="0"/>
              <a:t>Understand and use of Files. </a:t>
            </a:r>
          </a:p>
          <a:p>
            <a:pPr lvl="0"/>
            <a:r>
              <a:rPr lang="en-US" sz="2400" dirty="0"/>
              <a:t>Utilize Android Databases - SQLite. </a:t>
            </a:r>
          </a:p>
          <a:p>
            <a:pPr lvl="0"/>
            <a:r>
              <a:rPr lang="en-US" sz="2400" dirty="0"/>
              <a:t>Apply Android best practices with Persistent Data </a:t>
            </a:r>
          </a:p>
          <a:p>
            <a:pPr lvl="0"/>
            <a:r>
              <a:rPr lang="en-US" sz="2400" dirty="0"/>
              <a:t>Apply storing data in practical applications. </a:t>
            </a:r>
            <a:br>
              <a:rPr lang="en-US" dirty="0"/>
            </a:b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464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 sz="3600" dirty="0"/>
              <a:t>Room Database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10D09E-3953-7600-2D32-3B224A673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791" y="1690687"/>
            <a:ext cx="10640421" cy="5030787"/>
          </a:xfrm>
        </p:spPr>
        <p:txBody>
          <a:bodyPr>
            <a:normAutofit/>
          </a:bodyPr>
          <a:lstStyle/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The </a:t>
            </a:r>
            <a:r>
              <a:rPr lang="en-US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Room persistence library</a:t>
            </a:r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provides an abstraction layer over SQLite, allowing developers to write significantly simpler code to interact with a SQLite database. </a:t>
            </a:r>
          </a:p>
          <a:p>
            <a:pPr algn="l"/>
            <a:endParaRPr lang="en-US" dirty="0">
              <a:solidFill>
                <a:srgbClr val="37474F"/>
              </a:solidFill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Room is an ORM library. An </a:t>
            </a:r>
            <a:r>
              <a:rPr lang="en-US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object-relational mapping (ORM) library</a:t>
            </a:r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is software that converts objects in an object-oriented programming language into tables and queries in a relational database. </a:t>
            </a:r>
          </a:p>
          <a:p>
            <a:pPr algn="l"/>
            <a:endParaRPr lang="en-US" dirty="0">
              <a:solidFill>
                <a:srgbClr val="37474F"/>
              </a:solidFill>
              <a:latin typeface="Roboto" panose="02000000000000000000" pitchFamily="2" charset="0"/>
            </a:endParaRPr>
          </a:p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Some knowledge of relational databases and SQL is helpful when using Room.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2711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x-none" sz="3600" dirty="0"/>
              <a:t>Room </a:t>
            </a:r>
            <a:r>
              <a:rPr lang="en-US" altLang="x-none" sz="3600" dirty="0" err="1"/>
              <a:t>compoenents</a:t>
            </a:r>
            <a:endParaRPr lang="en-US" altLang="x-none" sz="36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056EA9-777F-418D-6ABE-459916C87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Room defines three components:</a:t>
            </a:r>
          </a:p>
          <a:p>
            <a:pPr algn="l">
              <a:buFont typeface="+mj-lt"/>
              <a:buAutoNum type="arabicPeriod"/>
            </a:pPr>
            <a:r>
              <a:rPr lang="en-US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Entity</a:t>
            </a:r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is a class annotated with @Entity that defines the columns and keys of a database table.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37474F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DAO</a:t>
            </a:r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(</a:t>
            </a:r>
            <a:r>
              <a:rPr lang="en-US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Data Access Object</a:t>
            </a:r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) is an interface annotated with @Dao that defines methods for selecting, updating, inserting, and deleting entities in a database.</a:t>
            </a:r>
          </a:p>
          <a:p>
            <a:pPr algn="l">
              <a:buFont typeface="+mj-lt"/>
              <a:buAutoNum type="arabicPeriod"/>
            </a:pPr>
            <a:endParaRPr lang="en-US" b="0" i="0" dirty="0">
              <a:solidFill>
                <a:srgbClr val="37474F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+mj-lt"/>
              <a:buAutoNum type="arabicPeriod"/>
            </a:pPr>
            <a:r>
              <a:rPr lang="en-US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Database</a:t>
            </a:r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is an abstract class annotated with @Database that inherits from the </a:t>
            </a:r>
            <a:r>
              <a:rPr lang="en-US" b="0" i="0" dirty="0" err="1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RoomDatabase</a:t>
            </a:r>
            <a:r>
              <a:rPr lang="en-US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class and provides DAOs for accessing the database.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2281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1157288" y="381000"/>
            <a:ext cx="8824912" cy="764242"/>
          </a:xfrm>
        </p:spPr>
        <p:txBody>
          <a:bodyPr/>
          <a:lstStyle/>
          <a:p>
            <a:pPr algn="l"/>
            <a:r>
              <a:rPr lang="en-US" altLang="x-none" sz="3600" dirty="0"/>
              <a:t>Room dependences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EDD2E43-9A98-A608-3E87-1072054A0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288" y="1588927"/>
            <a:ext cx="8582135" cy="45317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577058-21BD-2D4C-DA71-F461036CC600}"/>
              </a:ext>
            </a:extLst>
          </p:cNvPr>
          <p:cNvSpPr txBox="1"/>
          <p:nvPr/>
        </p:nvSpPr>
        <p:spPr>
          <a:xfrm>
            <a:off x="1157288" y="1145242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46E7A"/>
                </a:solidFill>
                <a:effectLst/>
                <a:latin typeface="Roboto" panose="02000000000000000000" pitchFamily="2" charset="0"/>
              </a:rPr>
              <a:t>Room dependencies for app module's </a:t>
            </a:r>
            <a:r>
              <a:rPr lang="en-US" b="0" i="0" dirty="0" err="1">
                <a:solidFill>
                  <a:srgbClr val="546E7A"/>
                </a:solidFill>
                <a:effectLst/>
                <a:latin typeface="Roboto" panose="02000000000000000000" pitchFamily="2" charset="0"/>
              </a:rPr>
              <a:t>build.gradle</a:t>
            </a:r>
            <a:r>
              <a:rPr lang="en-US" b="0" i="0" dirty="0">
                <a:solidFill>
                  <a:srgbClr val="546E7A"/>
                </a:solidFill>
                <a:effectLst/>
                <a:latin typeface="Roboto" panose="02000000000000000000" pitchFamily="2" charset="0"/>
              </a:rPr>
              <a:t> file.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55828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Entities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>
          <a:xfrm>
            <a:off x="680486" y="1690687"/>
            <a:ext cx="6847366" cy="5030787"/>
          </a:xfrm>
        </p:spPr>
        <p:txBody>
          <a:bodyPr>
            <a:normAutofit/>
          </a:bodyPr>
          <a:lstStyle/>
          <a:p>
            <a:pPr algn="l"/>
            <a:r>
              <a:rPr lang="en-US" sz="16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A SQLite table is created for each entity class, and the entity's fields define the table columns. The figure below defines the Subject entity. Several annotations are used:</a:t>
            </a:r>
          </a:p>
          <a:p>
            <a:pPr algn="l"/>
            <a:endParaRPr lang="en-US" sz="1600" b="0" i="0" dirty="0">
              <a:solidFill>
                <a:srgbClr val="37474F"/>
              </a:solidFill>
              <a:effectLst/>
              <a:latin typeface="Roboto" panose="02000000000000000000" pitchFamily="2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@Entity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designates the entity class. The class name is used to name the table unless the optional </a:t>
            </a:r>
            <a:r>
              <a:rPr lang="en-US" sz="1600" b="0" i="0" dirty="0" err="1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tableName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property specifies a different table name.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@</a:t>
            </a:r>
            <a:r>
              <a:rPr lang="en-US" sz="1600" b="1" i="1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PrimaryKey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designates which field is the table's primary key. An entity must have at least one field annotated with @</a:t>
            </a:r>
            <a:r>
              <a:rPr lang="en-US" sz="1600" b="0" i="0" dirty="0" err="1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PrimaryKey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. Typically the primary key is an integer or long field. Setting the </a:t>
            </a:r>
            <a:r>
              <a:rPr lang="en-US" sz="1600" b="0" i="0" dirty="0" err="1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autoGenerate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property to true makes SQLite automatically generate unique numbers for the primary key.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@</a:t>
            </a:r>
            <a:r>
              <a:rPr lang="en-US" sz="1600" b="1" i="1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NonNull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indicates the field should not be null. SQLite does not allow a primary key to be null.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@</a:t>
            </a:r>
            <a:r>
              <a:rPr lang="en-US" sz="1600" b="1" i="1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ColumnInfo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with the name property specifies a column name for a field. If @</a:t>
            </a:r>
            <a:r>
              <a:rPr lang="en-US" sz="1600" b="0" i="0" dirty="0" err="1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ColumnInfo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is not present, the field's name is used to name the column.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23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7E78F4-AB63-D600-25B2-AB8B7DBEEC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883"/>
          <a:stretch/>
        </p:blipFill>
        <p:spPr>
          <a:xfrm>
            <a:off x="7617194" y="1690687"/>
            <a:ext cx="4574806" cy="2695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21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6987"/>
          </a:xfrm>
        </p:spPr>
        <p:txBody>
          <a:bodyPr>
            <a:normAutofit/>
          </a:bodyPr>
          <a:lstStyle/>
          <a:p>
            <a:pPr algn="l"/>
            <a:r>
              <a:rPr lang="en-US" sz="3600" b="1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Data Access Objects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>
          <a:xfrm>
            <a:off x="978194" y="1212111"/>
            <a:ext cx="10515599" cy="5280763"/>
          </a:xfrm>
        </p:spPr>
        <p:txBody>
          <a:bodyPr>
            <a:normAutofit/>
          </a:bodyPr>
          <a:lstStyle/>
          <a:p>
            <a:pPr algn="l">
              <a:lnSpc>
                <a:spcPct val="120000"/>
              </a:lnSpc>
            </a:pPr>
            <a:r>
              <a:rPr lang="en-US" sz="16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The </a:t>
            </a:r>
            <a:r>
              <a:rPr lang="en-US" sz="1600" b="1" i="1" u="none" strike="noStrike" dirty="0">
                <a:solidFill>
                  <a:srgbClr val="000000"/>
                </a:solidFill>
                <a:effectLst/>
                <a:latin typeface="+mn-lt"/>
                <a:cs typeface="AL BAYAN PLAIN" pitchFamily="2" charset="-78"/>
              </a:rPr>
              <a:t>@Dao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 annotation designates a DAO's public interface that defines methods to select, insert, update, and delete database entities. </a:t>
            </a:r>
          </a:p>
          <a:p>
            <a:pPr lvl="1">
              <a:lnSpc>
                <a:spcPct val="120000"/>
              </a:lnSpc>
            </a:pPr>
            <a:r>
              <a:rPr lang="en-US" sz="14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Room implements the interface automatically, writing all the code necessary to interact with SQLite.</a:t>
            </a:r>
          </a:p>
          <a:p>
            <a:pPr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600" b="1" i="1" u="none" strike="noStrike" dirty="0">
                <a:solidFill>
                  <a:srgbClr val="000000"/>
                </a:solidFill>
                <a:effectLst/>
                <a:latin typeface="+mn-lt"/>
                <a:cs typeface="AL BAYAN PLAIN" pitchFamily="2" charset="-78"/>
              </a:rPr>
              <a:t>@Query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 designates a database query, usually a SELECT statement, to be executed. The query can bind parameters from the abstract method. </a:t>
            </a:r>
          </a:p>
          <a:p>
            <a:pPr lvl="1">
              <a:lnSpc>
                <a:spcPct val="120000"/>
              </a:lnSpc>
            </a:pPr>
            <a:r>
              <a:rPr lang="en-US" sz="14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Ex: The @Query for </a:t>
            </a:r>
            <a:r>
              <a:rPr lang="en-US" sz="1400" b="0" i="0" dirty="0" err="1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getSubject</a:t>
            </a:r>
            <a:r>
              <a:rPr lang="en-US" sz="14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() has an :id parameter that matches the id parameter in </a:t>
            </a:r>
            <a:r>
              <a:rPr lang="en-US" sz="1400" b="0" i="0" dirty="0" err="1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getSubject</a:t>
            </a:r>
            <a:r>
              <a:rPr lang="en-US" sz="14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().</a:t>
            </a:r>
          </a:p>
          <a:p>
            <a:pPr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The return value for a @Query method matches the data returned by the SELECT statement. 	Ex: </a:t>
            </a:r>
            <a:r>
              <a:rPr lang="en-US" sz="1600" b="0" i="0" dirty="0" err="1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getSubjects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() returns List&lt;Subject&gt; as the SELECT statement selects multiple rows from the table.</a:t>
            </a:r>
          </a:p>
          <a:p>
            <a:pPr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600" b="1" i="1" u="none" strike="noStrike" dirty="0">
                <a:solidFill>
                  <a:srgbClr val="000000"/>
                </a:solidFill>
                <a:effectLst/>
                <a:latin typeface="+mn-lt"/>
                <a:cs typeface="AL BAYAN PLAIN" pitchFamily="2" charset="-78"/>
              </a:rPr>
              <a:t>@Insert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 designates an insert query, which inserts a new entity into the database using an INSERT statement. The </a:t>
            </a:r>
            <a:r>
              <a:rPr lang="en-US" sz="1600" b="0" i="0" dirty="0" err="1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onConflict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 property indicates what the database should do if the entity being inserted already exists.</a:t>
            </a:r>
          </a:p>
          <a:p>
            <a:pPr lvl="1">
              <a:lnSpc>
                <a:spcPct val="120000"/>
              </a:lnSpc>
            </a:pPr>
            <a:r>
              <a:rPr lang="en-US" sz="14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The return value for an @Insert method is a long when the INSERT statement inserts a row with an auto-incremented ID. The new ID is returned by the @Insert method.</a:t>
            </a:r>
          </a:p>
          <a:p>
            <a:pPr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600" b="1" i="1" u="none" strike="noStrike" dirty="0">
                <a:solidFill>
                  <a:srgbClr val="000000"/>
                </a:solidFill>
                <a:effectLst/>
                <a:latin typeface="+mn-lt"/>
                <a:cs typeface="AL BAYAN PLAIN" pitchFamily="2" charset="-78"/>
              </a:rPr>
              <a:t>@Update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 designates an update query, which updates an existing entity in the database using an UPDATE statement.</a:t>
            </a:r>
          </a:p>
          <a:p>
            <a:pPr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600" b="1" i="1" u="none" strike="noStrike" dirty="0">
                <a:solidFill>
                  <a:srgbClr val="000000"/>
                </a:solidFill>
                <a:effectLst/>
                <a:latin typeface="+mn-lt"/>
                <a:cs typeface="AL BAYAN PLAIN" pitchFamily="2" charset="-78"/>
              </a:rPr>
              <a:t>@Delete</a:t>
            </a:r>
            <a:r>
              <a:rPr lang="en-US" sz="1600" b="0" i="0" dirty="0">
                <a:solidFill>
                  <a:srgbClr val="37474F"/>
                </a:solidFill>
                <a:effectLst/>
                <a:latin typeface="+mn-lt"/>
                <a:cs typeface="Al Bayan Plain" pitchFamily="2" charset="-78"/>
              </a:rPr>
              <a:t> designates a delete query, which deletes an entity from the database using a DELETE statement.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8114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04D0481-3C73-C5C3-C59B-16B89567E9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61"/>
          <a:stretch/>
        </p:blipFill>
        <p:spPr>
          <a:xfrm>
            <a:off x="871538" y="771525"/>
            <a:ext cx="9886950" cy="569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9323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Room database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5900"/>
            <a:ext cx="10663238" cy="5006975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sz="40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The Room database class is an abstract class that inherits from </a:t>
            </a:r>
            <a:r>
              <a:rPr lang="en-US" sz="4000" b="1" i="1" u="none" strike="noStrike" dirty="0" err="1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RoomDatabase</a:t>
            </a:r>
            <a:r>
              <a:rPr lang="en-US" sz="40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, the base class for all Room databases. The </a:t>
            </a:r>
            <a:r>
              <a:rPr lang="en-US" sz="4000" b="1" i="1" u="none" strike="noStrike" dirty="0">
                <a:solidFill>
                  <a:srgbClr val="000000"/>
                </a:solidFill>
                <a:effectLst/>
                <a:latin typeface="Roboto" panose="02000000000000000000" pitchFamily="2" charset="0"/>
              </a:rPr>
              <a:t>@Database</a:t>
            </a:r>
            <a:r>
              <a:rPr lang="en-US" sz="4000" b="0" i="0" dirty="0">
                <a:solidFill>
                  <a:srgbClr val="37474F"/>
                </a:solidFill>
                <a:effectLst/>
                <a:latin typeface="Roboto" panose="02000000000000000000" pitchFamily="2" charset="0"/>
              </a:rPr>
              <a:t> annotation designates the Room database class and uses the property entities to name the database's entities and version to name the database version number.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00AA"/>
                </a:solidFill>
                <a:effectLst/>
              </a:rPr>
              <a:t>import</a:t>
            </a:r>
            <a:r>
              <a:rPr lang="en-US" dirty="0"/>
              <a:t> </a:t>
            </a:r>
            <a:r>
              <a:rPr lang="en-US" dirty="0" err="1">
                <a:solidFill>
                  <a:srgbClr val="006464"/>
                </a:solidFill>
                <a:effectLst/>
              </a:rPr>
              <a:t>androidx.room.Database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0000AA"/>
                </a:solidFill>
                <a:effectLst/>
              </a:rPr>
              <a:t>import</a:t>
            </a:r>
            <a:r>
              <a:rPr lang="en-US" dirty="0"/>
              <a:t> </a:t>
            </a:r>
            <a:r>
              <a:rPr lang="en-US" dirty="0" err="1">
                <a:solidFill>
                  <a:srgbClr val="006464"/>
                </a:solidFill>
                <a:effectLst/>
              </a:rPr>
              <a:t>androidx.room.RoomDatabase</a:t>
            </a:r>
            <a:endParaRPr lang="en-US" dirty="0">
              <a:solidFill>
                <a:srgbClr val="006464"/>
              </a:solidFill>
              <a:effectLst/>
            </a:endParaRP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solidFill>
                  <a:srgbClr val="0000AA"/>
                </a:solidFill>
                <a:effectLst/>
              </a:rPr>
              <a:t>import</a:t>
            </a:r>
            <a:r>
              <a:rPr lang="en-US" dirty="0"/>
              <a:t> </a:t>
            </a:r>
            <a:r>
              <a:rPr lang="en-US" dirty="0" err="1">
                <a:solidFill>
                  <a:srgbClr val="006464"/>
                </a:solidFill>
                <a:effectLst/>
              </a:rPr>
              <a:t>com.zybooks.studyhelper.model.Question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0000AA"/>
                </a:solidFill>
                <a:effectLst/>
              </a:rPr>
              <a:t>import</a:t>
            </a:r>
            <a:r>
              <a:rPr lang="en-US" dirty="0"/>
              <a:t> </a:t>
            </a:r>
            <a:r>
              <a:rPr lang="en-US" dirty="0" err="1">
                <a:solidFill>
                  <a:srgbClr val="006464"/>
                </a:solidFill>
                <a:effectLst/>
              </a:rPr>
              <a:t>com.zybooks.studyhelper.model.Subject</a:t>
            </a:r>
            <a:r>
              <a:rPr lang="en-US" dirty="0"/>
              <a:t> 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5B5B5B"/>
                </a:solidFill>
                <a:effectLst/>
              </a:rPr>
              <a:t>@Database</a:t>
            </a:r>
            <a:r>
              <a:rPr lang="en-US" dirty="0">
                <a:solidFill>
                  <a:srgbClr val="808030"/>
                </a:solidFill>
                <a:effectLst/>
              </a:rPr>
              <a:t>(</a:t>
            </a:r>
            <a:r>
              <a:rPr lang="en-US" dirty="0">
                <a:solidFill>
                  <a:srgbClr val="000000"/>
                </a:solidFill>
                <a:effectLst/>
              </a:rPr>
              <a:t>entities</a:t>
            </a:r>
            <a:r>
              <a:rPr lang="en-US" dirty="0"/>
              <a:t> </a:t>
            </a:r>
            <a:r>
              <a:rPr lang="en-US" dirty="0">
                <a:solidFill>
                  <a:srgbClr val="808030"/>
                </a:solidFill>
                <a:effectLst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rgbClr val="808030"/>
                </a:solidFill>
                <a:effectLst/>
              </a:rPr>
              <a:t>[</a:t>
            </a:r>
            <a:r>
              <a:rPr lang="en-US" dirty="0">
                <a:solidFill>
                  <a:srgbClr val="000000"/>
                </a:solidFill>
                <a:effectLst/>
              </a:rPr>
              <a:t>Question</a:t>
            </a:r>
            <a:r>
              <a:rPr lang="en-US" dirty="0">
                <a:solidFill>
                  <a:srgbClr val="808030"/>
                </a:solidFill>
                <a:effectLst/>
              </a:rPr>
              <a:t>::</a:t>
            </a:r>
            <a:r>
              <a:rPr lang="en-US" dirty="0">
                <a:solidFill>
                  <a:srgbClr val="000000"/>
                </a:solidFill>
                <a:effectLst/>
              </a:rPr>
              <a:t>class</a:t>
            </a:r>
            <a:r>
              <a:rPr lang="en-US" dirty="0">
                <a:solidFill>
                  <a:srgbClr val="808030"/>
                </a:solidFill>
                <a:effectLst/>
              </a:rPr>
              <a:t>,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effectLst/>
              </a:rPr>
              <a:t>Subject</a:t>
            </a:r>
            <a:r>
              <a:rPr lang="en-US" dirty="0">
                <a:solidFill>
                  <a:srgbClr val="808030"/>
                </a:solidFill>
                <a:effectLst/>
              </a:rPr>
              <a:t>::</a:t>
            </a:r>
            <a:r>
              <a:rPr lang="en-US" dirty="0">
                <a:solidFill>
                  <a:srgbClr val="000000"/>
                </a:solidFill>
                <a:effectLst/>
              </a:rPr>
              <a:t>class</a:t>
            </a:r>
            <a:r>
              <a:rPr lang="en-US" dirty="0">
                <a:solidFill>
                  <a:srgbClr val="808030"/>
                </a:solidFill>
                <a:effectLst/>
              </a:rPr>
              <a:t>],</a:t>
            </a:r>
            <a:r>
              <a:rPr lang="en-US" dirty="0"/>
              <a:t> </a:t>
            </a:r>
            <a:r>
              <a:rPr lang="en-US" dirty="0">
                <a:solidFill>
                  <a:srgbClr val="000000"/>
                </a:solidFill>
                <a:effectLst/>
              </a:rPr>
              <a:t>version</a:t>
            </a:r>
            <a:r>
              <a:rPr lang="en-US" dirty="0"/>
              <a:t> </a:t>
            </a:r>
            <a:r>
              <a:rPr lang="en-US" dirty="0">
                <a:solidFill>
                  <a:srgbClr val="808030"/>
                </a:solidFill>
                <a:effectLst/>
              </a:rPr>
              <a:t>=</a:t>
            </a:r>
            <a:r>
              <a:rPr lang="en-US" dirty="0"/>
              <a:t> </a:t>
            </a:r>
            <a:r>
              <a:rPr lang="en-US" dirty="0">
                <a:solidFill>
                  <a:srgbClr val="006767"/>
                </a:solidFill>
                <a:effectLst/>
              </a:rPr>
              <a:t>1</a:t>
            </a:r>
            <a:r>
              <a:rPr lang="en-US" dirty="0">
                <a:solidFill>
                  <a:srgbClr val="808030"/>
                </a:solidFill>
                <a:effectLst/>
              </a:rPr>
              <a:t>)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0000AA"/>
                </a:solidFill>
                <a:effectLst/>
              </a:rPr>
              <a:t>   abstract</a:t>
            </a:r>
            <a:r>
              <a:rPr lang="en-US" dirty="0"/>
              <a:t> </a:t>
            </a:r>
            <a:r>
              <a:rPr lang="en-US" dirty="0">
                <a:solidFill>
                  <a:srgbClr val="0000AA"/>
                </a:solidFill>
                <a:effectLst/>
              </a:rPr>
              <a:t>class</a:t>
            </a:r>
            <a:r>
              <a:rPr lang="en-US" dirty="0"/>
              <a:t> </a:t>
            </a:r>
            <a:r>
              <a:rPr lang="en-US" dirty="0" err="1">
                <a:solidFill>
                  <a:srgbClr val="006900"/>
                </a:solidFill>
                <a:effectLst/>
              </a:rPr>
              <a:t>StudyDatabase</a:t>
            </a:r>
            <a:r>
              <a:rPr lang="en-US" dirty="0"/>
              <a:t> </a:t>
            </a:r>
            <a:r>
              <a:rPr lang="en-US" dirty="0">
                <a:solidFill>
                  <a:srgbClr val="808030"/>
                </a:solidFill>
                <a:effectLst/>
              </a:rPr>
              <a:t>:</a:t>
            </a:r>
            <a:r>
              <a:rPr lang="en-US" dirty="0"/>
              <a:t> </a:t>
            </a:r>
            <a:r>
              <a:rPr lang="en-US" dirty="0" err="1">
                <a:solidFill>
                  <a:srgbClr val="000000"/>
                </a:solidFill>
                <a:effectLst/>
              </a:rPr>
              <a:t>RoomDatabase</a:t>
            </a:r>
            <a:r>
              <a:rPr lang="en-US" dirty="0">
                <a:solidFill>
                  <a:srgbClr val="808030"/>
                </a:solidFill>
                <a:effectLst/>
              </a:rPr>
              <a:t>()</a:t>
            </a:r>
            <a:r>
              <a:rPr lang="en-US" dirty="0"/>
              <a:t> </a:t>
            </a:r>
            <a:r>
              <a:rPr lang="en-US" dirty="0">
                <a:solidFill>
                  <a:srgbClr val="808030"/>
                </a:solidFill>
                <a:effectLst/>
              </a:rPr>
              <a:t>{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>
                <a:solidFill>
                  <a:srgbClr val="0000AA"/>
                </a:solidFill>
                <a:effectLst/>
              </a:rPr>
              <a:t>   abstract</a:t>
            </a:r>
            <a:r>
              <a:rPr lang="en-US" dirty="0"/>
              <a:t> </a:t>
            </a:r>
            <a:r>
              <a:rPr lang="en-US" dirty="0">
                <a:solidFill>
                  <a:srgbClr val="0000AA"/>
                </a:solidFill>
                <a:effectLst/>
              </a:rPr>
              <a:t>fun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subjectDao</a:t>
            </a:r>
            <a:r>
              <a:rPr lang="en-US" dirty="0">
                <a:solidFill>
                  <a:srgbClr val="808030"/>
                </a:solidFill>
                <a:effectLst/>
              </a:rPr>
              <a:t>():</a:t>
            </a:r>
            <a:r>
              <a:rPr lang="en-US" dirty="0"/>
              <a:t> </a:t>
            </a:r>
            <a:r>
              <a:rPr lang="en-US" dirty="0" err="1">
                <a:solidFill>
                  <a:srgbClr val="000000"/>
                </a:solidFill>
                <a:effectLst/>
              </a:rPr>
              <a:t>SubjectDao</a:t>
            </a:r>
            <a:endParaRPr lang="en-US" dirty="0">
              <a:solidFill>
                <a:srgbClr val="000000"/>
              </a:solidFill>
              <a:effectLst/>
            </a:endParaRP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>
                <a:solidFill>
                  <a:srgbClr val="808030"/>
                </a:solidFill>
                <a:effectLst/>
              </a:rPr>
              <a:t>}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874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learning unit we discussed:</a:t>
            </a:r>
          </a:p>
          <a:p>
            <a:pPr lvl="1"/>
            <a:r>
              <a:rPr lang="en-US" dirty="0"/>
              <a:t>Shared Preferences</a:t>
            </a:r>
          </a:p>
          <a:p>
            <a:pPr lvl="1"/>
            <a:r>
              <a:rPr lang="en-US" dirty="0"/>
              <a:t>Files</a:t>
            </a:r>
          </a:p>
          <a:p>
            <a:pPr lvl="2"/>
            <a:r>
              <a:rPr lang="en-US" dirty="0"/>
              <a:t>Internal </a:t>
            </a:r>
          </a:p>
          <a:p>
            <a:pPr lvl="2"/>
            <a:r>
              <a:rPr lang="en-US" dirty="0"/>
              <a:t>External</a:t>
            </a:r>
          </a:p>
          <a:p>
            <a:pPr lvl="1"/>
            <a:r>
              <a:rPr lang="en-US" dirty="0"/>
              <a:t>Databases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5189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Shared Preferences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Learning Unit 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7802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Persistent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Android provides different data storage options available on Android: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/>
              <a:t>Shared preferences</a:t>
            </a:r>
            <a:r>
              <a:rPr lang="en-US" dirty="0"/>
              <a:t>: Store private primitive data in key-value pairs.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/>
              <a:t>Internal file storage</a:t>
            </a:r>
            <a:r>
              <a:rPr lang="en-US" dirty="0"/>
              <a:t>: Store app-private files on the device file system.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/>
              <a:t>External file storage</a:t>
            </a:r>
            <a:r>
              <a:rPr lang="en-US" dirty="0"/>
              <a:t>: Store files on the shared external file system. This is usually for shared user files, such as photos.</a:t>
            </a:r>
            <a:br>
              <a:rPr lang="en-US" dirty="0"/>
            </a:br>
            <a:endParaRPr lang="en-US" dirty="0"/>
          </a:p>
          <a:p>
            <a:pPr lvl="1"/>
            <a:r>
              <a:rPr lang="en-US" b="1" dirty="0"/>
              <a:t>Databases</a:t>
            </a:r>
            <a:r>
              <a:rPr lang="en-US" dirty="0"/>
              <a:t>: Store structured data in a private database.</a:t>
            </a:r>
          </a:p>
          <a:p>
            <a:pPr lvl="1"/>
            <a:endParaRPr lang="en-US" dirty="0"/>
          </a:p>
          <a:p>
            <a:pPr lvl="1"/>
            <a:r>
              <a:rPr lang="en-US" b="1" dirty="0"/>
              <a:t>See Last unit slides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78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Learning Unit 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679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6" name="Rectangle 2"/>
          <p:cNvSpPr>
            <a:spLocks noGrp="1" noChangeArrowheads="1"/>
          </p:cNvSpPr>
          <p:nvPr>
            <p:ph type="title"/>
          </p:nvPr>
        </p:nvSpPr>
        <p:spPr>
          <a:xfrm>
            <a:off x="698204" y="0"/>
            <a:ext cx="10274596" cy="11430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Arial Narrow" charset="0"/>
                <a:ea typeface="+mj-ea"/>
                <a:cs typeface="+mj-cs"/>
              </a:rPr>
              <a:t>Saving Files</a:t>
            </a:r>
          </a:p>
        </p:txBody>
      </p:sp>
      <p:sp>
        <p:nvSpPr>
          <p:cNvPr id="17410" name="Rectangle 3"/>
          <p:cNvSpPr>
            <a:spLocks noGrp="1" noChangeArrowheads="1"/>
          </p:cNvSpPr>
          <p:nvPr>
            <p:ph idx="1"/>
          </p:nvPr>
        </p:nvSpPr>
        <p:spPr>
          <a:xfrm>
            <a:off x="1169581" y="1143000"/>
            <a:ext cx="9973339" cy="5257800"/>
          </a:xfrm>
        </p:spPr>
        <p:txBody>
          <a:bodyPr/>
          <a:lstStyle/>
          <a:p>
            <a:pPr eaLnBrk="1" hangingPunct="1"/>
            <a:r>
              <a:rPr lang="en-US" altLang="x-none" dirty="0">
                <a:solidFill>
                  <a:srgbClr val="800000"/>
                </a:solidFill>
                <a:latin typeface="Arial" charset="0"/>
                <a:ea typeface="ＭＳ Ｐゴシック" charset="-128"/>
              </a:rPr>
              <a:t>a file system that's similar to disk-based file systems on other platforms.</a:t>
            </a:r>
          </a:p>
          <a:p>
            <a:pPr eaLnBrk="1" hangingPunct="1"/>
            <a:endParaRPr lang="en-US" altLang="x-none" dirty="0">
              <a:solidFill>
                <a:srgbClr val="800000"/>
              </a:solidFill>
              <a:latin typeface="Arial" charset="0"/>
              <a:ea typeface="ＭＳ Ｐゴシック" charset="-128"/>
            </a:endParaRPr>
          </a:p>
          <a:p>
            <a:pPr eaLnBrk="1" hangingPunct="1"/>
            <a:r>
              <a:rPr lang="en-US" altLang="x-none" dirty="0">
                <a:solidFill>
                  <a:srgbClr val="800000"/>
                </a:solidFill>
                <a:latin typeface="Arial" charset="0"/>
                <a:ea typeface="ＭＳ Ｐゴシック" charset="-128"/>
              </a:rPr>
              <a:t>A </a:t>
            </a:r>
            <a:r>
              <a:rPr lang="en-US" altLang="en-US" dirty="0">
                <a:solidFill>
                  <a:srgbClr val="800000"/>
                </a:solidFill>
                <a:latin typeface="Arial" charset="0"/>
                <a:ea typeface="ＭＳ Ｐゴシック" charset="-128"/>
              </a:rPr>
              <a:t>‘</a:t>
            </a:r>
            <a:r>
              <a:rPr lang="en-US" altLang="x-none" dirty="0">
                <a:solidFill>
                  <a:srgbClr val="800000"/>
                </a:solidFill>
                <a:latin typeface="Arial" charset="0"/>
                <a:ea typeface="ＭＳ Ｐゴシック" charset="-128"/>
              </a:rPr>
              <a:t>File</a:t>
            </a:r>
            <a:r>
              <a:rPr lang="en-US" altLang="en-US" dirty="0">
                <a:solidFill>
                  <a:srgbClr val="800000"/>
                </a:solidFill>
                <a:latin typeface="Arial" charset="0"/>
                <a:ea typeface="ＭＳ Ｐゴシック" charset="-128"/>
              </a:rPr>
              <a:t>’</a:t>
            </a:r>
            <a:r>
              <a:rPr lang="en-US" altLang="x-none" dirty="0">
                <a:solidFill>
                  <a:srgbClr val="800000"/>
                </a:solidFill>
                <a:latin typeface="Arial" charset="0"/>
                <a:ea typeface="ＭＳ Ｐゴシック" charset="-128"/>
              </a:rPr>
              <a:t> object is suited to reading or writing large amounts of data</a:t>
            </a:r>
          </a:p>
          <a:p>
            <a:pPr lvl="1" eaLnBrk="1" hangingPunct="1"/>
            <a:r>
              <a:rPr lang="en-US" altLang="x-none" dirty="0">
                <a:solidFill>
                  <a:srgbClr val="800000"/>
                </a:solidFill>
                <a:latin typeface="Arial" charset="0"/>
                <a:ea typeface="ＭＳ Ｐゴシック" charset="-128"/>
              </a:rPr>
              <a:t>good for images, network, audio</a:t>
            </a:r>
          </a:p>
          <a:p>
            <a:pPr eaLnBrk="1" hangingPunct="1"/>
            <a:endParaRPr lang="en-US" altLang="x-none" dirty="0">
              <a:solidFill>
                <a:srgbClr val="800000"/>
              </a:solidFill>
              <a:latin typeface="Arial" charset="0"/>
              <a:ea typeface="ＭＳ Ｐゴシック" charset="-128"/>
            </a:endParaRPr>
          </a:p>
          <a:p>
            <a:pPr eaLnBrk="1" hangingPunct="1"/>
            <a:r>
              <a:rPr lang="en-US" altLang="x-none" dirty="0">
                <a:solidFill>
                  <a:srgbClr val="800000"/>
                </a:solidFill>
                <a:latin typeface="Arial" charset="0"/>
                <a:ea typeface="ＭＳ Ｐゴシック" charset="-128"/>
              </a:rPr>
              <a:t>two file storage areas: "internal" and "external" storage.</a:t>
            </a:r>
          </a:p>
          <a:p>
            <a:pPr eaLnBrk="1" hangingPunct="1"/>
            <a:endParaRPr lang="en-US" altLang="x-none" sz="800" dirty="0">
              <a:solidFill>
                <a:srgbClr val="800000"/>
              </a:solidFill>
              <a:latin typeface="Arial" charset="0"/>
              <a:ea typeface="ＭＳ Ｐゴシック" charset="-128"/>
            </a:endParaRPr>
          </a:p>
        </p:txBody>
      </p:sp>
      <p:sp>
        <p:nvSpPr>
          <p:cNvPr id="17411" name="Slide Number Placeholder 5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7892426F-D25E-CA4B-8AC6-DE8E2958288E}" type="slidenum">
              <a:rPr lang="en-US" altLang="x-none" sz="1400">
                <a:solidFill>
                  <a:schemeClr val="hlink"/>
                </a:solidFill>
                <a:latin typeface="Arial" charset="0"/>
              </a:rPr>
              <a:pPr/>
              <a:t>6</a:t>
            </a:fld>
            <a:endParaRPr lang="en-US" altLang="x-none" sz="1400">
              <a:solidFill>
                <a:schemeClr val="hlink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140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4" name="Rectangle 2"/>
          <p:cNvSpPr>
            <a:spLocks noGrp="1" noChangeArrowheads="1"/>
          </p:cNvSpPr>
          <p:nvPr>
            <p:ph type="title"/>
          </p:nvPr>
        </p:nvSpPr>
        <p:spPr>
          <a:xfrm>
            <a:off x="669851" y="152400"/>
            <a:ext cx="8702749" cy="11430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Arial Narrow" charset="0"/>
                <a:ea typeface="+mj-ea"/>
                <a:cs typeface="+mj-cs"/>
              </a:rPr>
              <a:t>Permissions</a:t>
            </a:r>
          </a:p>
        </p:txBody>
      </p:sp>
      <p:sp>
        <p:nvSpPr>
          <p:cNvPr id="7170" name="Rectangle 3"/>
          <p:cNvSpPr>
            <a:spLocks noGrp="1" noChangeArrowheads="1"/>
          </p:cNvSpPr>
          <p:nvPr>
            <p:ph idx="1"/>
          </p:nvPr>
        </p:nvSpPr>
        <p:spPr>
          <a:xfrm>
            <a:off x="1286540" y="1066800"/>
            <a:ext cx="8543260" cy="5181600"/>
          </a:xfrm>
        </p:spPr>
        <p:txBody>
          <a:bodyPr>
            <a:normAutofit fontScale="92500"/>
          </a:bodyPr>
          <a:lstStyle/>
          <a:p>
            <a:pPr eaLnBrk="1" hangingPunct="1">
              <a:defRPr/>
            </a:pPr>
            <a:r>
              <a:rPr lang="en-US" dirty="0">
                <a:latin typeface="Arial" charset="0"/>
              </a:rPr>
              <a:t>Internal storage:</a:t>
            </a:r>
          </a:p>
          <a:p>
            <a:pPr lvl="1" eaLnBrk="1" hangingPunct="1">
              <a:defRPr/>
            </a:pPr>
            <a:r>
              <a:rPr lang="en-US" dirty="0">
                <a:latin typeface="Arial" charset="0"/>
              </a:rPr>
              <a:t> is always available</a:t>
            </a:r>
          </a:p>
          <a:p>
            <a:pPr lvl="1" eaLnBrk="1" hangingPunct="1">
              <a:defRPr/>
            </a:pPr>
            <a:r>
              <a:rPr lang="en-US" dirty="0">
                <a:latin typeface="Arial" charset="0"/>
              </a:rPr>
              <a:t> files saved here are accessible by only your app by default</a:t>
            </a:r>
          </a:p>
          <a:p>
            <a:pPr lvl="1" eaLnBrk="1" hangingPunct="1">
              <a:defRPr/>
            </a:pPr>
            <a:r>
              <a:rPr lang="en-US" dirty="0">
                <a:latin typeface="Arial" charset="0"/>
              </a:rPr>
              <a:t>When the user uninstalls your app, the system removes all your app's files from internal storage </a:t>
            </a:r>
            <a:r>
              <a:rPr lang="en-US" sz="1400" dirty="0">
                <a:latin typeface="Arial" charset="0"/>
              </a:rPr>
              <a:t>(and external if available)</a:t>
            </a:r>
            <a:r>
              <a:rPr lang="en-US" dirty="0">
                <a:latin typeface="Arial" charset="0"/>
              </a:rPr>
              <a:t>.</a:t>
            </a:r>
          </a:p>
          <a:p>
            <a:pPr eaLnBrk="1" hangingPunct="1">
              <a:defRPr/>
            </a:pPr>
            <a:r>
              <a:rPr lang="en-US" dirty="0">
                <a:latin typeface="Arial" charset="0"/>
              </a:rPr>
              <a:t>External storage:</a:t>
            </a:r>
          </a:p>
          <a:p>
            <a:pPr lvl="1" eaLnBrk="1" hangingPunct="1">
              <a:defRPr/>
            </a:pPr>
            <a:r>
              <a:rPr lang="en-US" dirty="0">
                <a:latin typeface="Arial" charset="0"/>
              </a:rPr>
              <a:t>To write to the external storage, you must request the WRITE_EXTERNAL_STORAGE permission in your manifest file:</a:t>
            </a:r>
          </a:p>
          <a:p>
            <a:pPr lvl="1" eaLnBrk="1" hangingPunct="1">
              <a:defRPr/>
            </a:pPr>
            <a:endParaRPr lang="en-US" dirty="0">
              <a:latin typeface="Arial" charset="0"/>
            </a:endParaRPr>
          </a:p>
          <a:p>
            <a:pPr lvl="1" eaLnBrk="1" hangingPunct="1">
              <a:defRPr/>
            </a:pPr>
            <a:endParaRPr lang="en-US" dirty="0">
              <a:latin typeface="Arial" charset="0"/>
            </a:endParaRPr>
          </a:p>
          <a:p>
            <a:pPr marL="411163" lvl="1" indent="0">
              <a:buNone/>
              <a:defRPr/>
            </a:pPr>
            <a:endParaRPr lang="en-US" dirty="0">
              <a:latin typeface="Arial" charset="0"/>
            </a:endParaRPr>
          </a:p>
          <a:p>
            <a:pPr lvl="1" eaLnBrk="1" hangingPunct="1">
              <a:defRPr/>
            </a:pPr>
            <a:r>
              <a:rPr lang="en-US" dirty="0">
                <a:latin typeface="Arial" charset="0"/>
              </a:rPr>
              <a:t>Recommended to declare the READ_EXTERNAL_STORAGE permission</a:t>
            </a:r>
          </a:p>
        </p:txBody>
      </p:sp>
      <p:sp>
        <p:nvSpPr>
          <p:cNvPr id="19459" name="Slide Number Placeholder 5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1B8F7BB8-D509-0A42-8BED-52DE4909373C}" type="slidenum">
              <a:rPr lang="en-US" altLang="x-none" sz="1400">
                <a:solidFill>
                  <a:schemeClr val="hlink"/>
                </a:solidFill>
                <a:latin typeface="Arial" charset="0"/>
              </a:rPr>
              <a:pPr/>
              <a:t>7</a:t>
            </a:fld>
            <a:endParaRPr lang="en-US" altLang="x-none" sz="1400">
              <a:solidFill>
                <a:schemeClr val="hlink"/>
              </a:solidFill>
              <a:latin typeface="Arial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544725" y="4284920"/>
            <a:ext cx="8757684" cy="1077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r>
              <a:rPr lang="en-US" altLang="x-none" sz="1600" dirty="0"/>
              <a:t>&lt;manifest ...&gt;</a:t>
            </a:r>
          </a:p>
          <a:p>
            <a:r>
              <a:rPr lang="en-US" altLang="x-none" sz="1600" dirty="0"/>
              <a:t>    &lt;uses-permission </a:t>
            </a:r>
            <a:r>
              <a:rPr lang="en-US" altLang="x-none" sz="1600" dirty="0" err="1"/>
              <a:t>android:name</a:t>
            </a:r>
            <a:r>
              <a:rPr lang="en-US" altLang="x-none" sz="1600" dirty="0"/>
              <a:t>="</a:t>
            </a:r>
            <a:r>
              <a:rPr lang="en-US" altLang="x-none" sz="1600" dirty="0" err="1"/>
              <a:t>android.permission.WRITE_EXTERNAL_STORAGE</a:t>
            </a:r>
            <a:r>
              <a:rPr lang="en-US" altLang="x-none" sz="1600" dirty="0"/>
              <a:t>" /&gt;</a:t>
            </a:r>
          </a:p>
          <a:p>
            <a:r>
              <a:rPr lang="en-US" altLang="x-none" sz="1600" dirty="0"/>
              <a:t>    ...</a:t>
            </a:r>
          </a:p>
          <a:p>
            <a:r>
              <a:rPr lang="en-US" altLang="x-none" sz="1600" dirty="0"/>
              <a:t>&lt;/manifest&gt;</a:t>
            </a:r>
          </a:p>
        </p:txBody>
      </p:sp>
    </p:spTree>
    <p:extLst>
      <p:ext uri="{BB962C8B-B14F-4D97-AF65-F5344CB8AC3E}">
        <p14:creationId xmlns:p14="http://schemas.microsoft.com/office/powerpoint/2010/main" val="835057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669851" y="228600"/>
            <a:ext cx="8702749" cy="6858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>
                <a:latin typeface="Arial Narrow" charset="0"/>
                <a:ea typeface="+mj-ea"/>
                <a:cs typeface="+mj-cs"/>
              </a:rPr>
              <a:t>Writing a File:</a:t>
            </a:r>
          </a:p>
        </p:txBody>
      </p:sp>
      <p:sp>
        <p:nvSpPr>
          <p:cNvPr id="21506" name="Rectangle 3"/>
          <p:cNvSpPr>
            <a:spLocks noGrp="1" noChangeArrowheads="1"/>
          </p:cNvSpPr>
          <p:nvPr>
            <p:ph idx="1"/>
          </p:nvPr>
        </p:nvSpPr>
        <p:spPr>
          <a:xfrm>
            <a:off x="1488558" y="914400"/>
            <a:ext cx="9260958" cy="5867400"/>
          </a:xfrm>
        </p:spPr>
        <p:txBody>
          <a:bodyPr/>
          <a:lstStyle/>
          <a:p>
            <a:pPr eaLnBrk="1" hangingPunct="1"/>
            <a:r>
              <a:rPr lang="en-US" altLang="x-none" dirty="0">
                <a:latin typeface="Arial" charset="0"/>
                <a:ea typeface="ＭＳ Ｐゴシック" charset="-128"/>
              </a:rPr>
              <a:t>Internal Storage:</a:t>
            </a:r>
          </a:p>
          <a:p>
            <a:pPr lvl="1" eaLnBrk="1" hangingPunct="1"/>
            <a:r>
              <a:rPr lang="en-US" altLang="x-none" sz="1800" dirty="0">
                <a:latin typeface="Arial" charset="0"/>
                <a:ea typeface="ＭＳ Ｐゴシック" charset="-128"/>
              </a:rPr>
              <a:t>acquire the appropriate directory as a File by calling one of two methods:</a:t>
            </a:r>
          </a:p>
          <a:p>
            <a:pPr lvl="2" eaLnBrk="1" hangingPunct="1"/>
            <a:r>
              <a:rPr lang="en-US" altLang="x-none" sz="1600" dirty="0" err="1">
                <a:latin typeface="Arial" charset="0"/>
                <a:ea typeface="ＭＳ Ｐゴシック" charset="-128"/>
              </a:rPr>
              <a:t>getFilesDir</a:t>
            </a:r>
            <a:r>
              <a:rPr lang="en-US" altLang="x-none" sz="1600" dirty="0">
                <a:latin typeface="Arial" charset="0"/>
                <a:ea typeface="ＭＳ Ｐゴシック" charset="-128"/>
              </a:rPr>
              <a:t>()</a:t>
            </a:r>
          </a:p>
          <a:p>
            <a:pPr lvl="3" eaLnBrk="1" hangingPunct="1"/>
            <a:r>
              <a:rPr lang="en-US" altLang="x-none" sz="1100" dirty="0">
                <a:latin typeface="Arial" charset="0"/>
                <a:ea typeface="ＭＳ Ｐゴシック" charset="-128"/>
              </a:rPr>
              <a:t>Returns a File representing an internal directory for your app.</a:t>
            </a:r>
          </a:p>
          <a:p>
            <a:pPr lvl="2" eaLnBrk="1" hangingPunct="1"/>
            <a:r>
              <a:rPr lang="en-US" altLang="x-none" sz="1600" dirty="0" err="1">
                <a:latin typeface="Arial" charset="0"/>
                <a:ea typeface="ＭＳ Ｐゴシック" charset="-128"/>
              </a:rPr>
              <a:t>getCacheDir</a:t>
            </a:r>
            <a:r>
              <a:rPr lang="en-US" altLang="x-none" sz="1600" dirty="0">
                <a:latin typeface="Arial" charset="0"/>
                <a:ea typeface="ＭＳ Ｐゴシック" charset="-128"/>
              </a:rPr>
              <a:t>()</a:t>
            </a:r>
          </a:p>
          <a:p>
            <a:pPr lvl="3" eaLnBrk="1" hangingPunct="1"/>
            <a:r>
              <a:rPr lang="en-US" altLang="x-none" sz="1100" dirty="0">
                <a:latin typeface="Arial" charset="0"/>
                <a:ea typeface="ＭＳ Ｐゴシック" charset="-128"/>
              </a:rPr>
              <a:t>Returns a File representing an internal directory for your app's temporary cache files.</a:t>
            </a:r>
          </a:p>
          <a:p>
            <a:pPr lvl="2" eaLnBrk="1" hangingPunct="1"/>
            <a:endParaRPr lang="en-US" altLang="x-none" sz="600" dirty="0">
              <a:latin typeface="Arial" charset="0"/>
              <a:ea typeface="ＭＳ Ｐゴシック" charset="-128"/>
            </a:endParaRPr>
          </a:p>
          <a:p>
            <a:pPr lvl="2" eaLnBrk="1" hangingPunct="1"/>
            <a:endParaRPr lang="en-US" altLang="x-none" sz="600" dirty="0">
              <a:latin typeface="Arial" charset="0"/>
              <a:ea typeface="ＭＳ Ｐゴシック" charset="-128"/>
            </a:endParaRPr>
          </a:p>
          <a:p>
            <a:pPr lvl="2" eaLnBrk="1" hangingPunct="1"/>
            <a:endParaRPr lang="en-US" altLang="x-none" sz="600" dirty="0">
              <a:latin typeface="Arial" charset="0"/>
              <a:ea typeface="ＭＳ Ｐゴシック" charset="-128"/>
            </a:endParaRPr>
          </a:p>
          <a:p>
            <a:pPr lvl="2" eaLnBrk="1" hangingPunct="1"/>
            <a:endParaRPr lang="en-US" altLang="x-none" sz="600" dirty="0">
              <a:latin typeface="Arial" charset="0"/>
              <a:ea typeface="ＭＳ Ｐゴシック" charset="-128"/>
            </a:endParaRPr>
          </a:p>
          <a:p>
            <a:pPr eaLnBrk="1" hangingPunct="1"/>
            <a:r>
              <a:rPr lang="en-US" altLang="x-none" dirty="0">
                <a:latin typeface="Arial" charset="0"/>
                <a:ea typeface="ＭＳ Ｐゴシック" charset="-128"/>
              </a:rPr>
              <a:t>External Storage: </a:t>
            </a:r>
          </a:p>
          <a:p>
            <a:pPr lvl="1">
              <a:spcBef>
                <a:spcPts val="1200"/>
              </a:spcBef>
            </a:pPr>
            <a:r>
              <a:rPr lang="en-US" altLang="x-none" sz="1600" dirty="0">
                <a:latin typeface="Arial" charset="0"/>
                <a:ea typeface="ＭＳ Ｐゴシック" charset="-128"/>
              </a:rPr>
              <a:t>Availability and volume need check before use:</a:t>
            </a:r>
          </a:p>
          <a:p>
            <a:pPr lvl="2">
              <a:spcBef>
                <a:spcPts val="1200"/>
              </a:spcBef>
            </a:pPr>
            <a:r>
              <a:rPr lang="en-US" altLang="x-none" sz="1400" dirty="0" err="1">
                <a:latin typeface="Arial" charset="0"/>
                <a:ea typeface="ＭＳ Ｐゴシック" charset="-128"/>
              </a:rPr>
              <a:t>getExternalStorageState</a:t>
            </a:r>
            <a:r>
              <a:rPr lang="en-US" altLang="x-none" sz="1400" dirty="0">
                <a:latin typeface="Arial" charset="0"/>
                <a:ea typeface="ＭＳ Ｐゴシック" charset="-128"/>
              </a:rPr>
              <a:t>()</a:t>
            </a:r>
            <a:br>
              <a:rPr lang="en-US" altLang="x-none" sz="1400" dirty="0">
                <a:latin typeface="Arial" charset="0"/>
                <a:ea typeface="ＭＳ Ｐゴシック" charset="-128"/>
              </a:rPr>
            </a:br>
            <a:r>
              <a:rPr lang="en-US" altLang="x-none" sz="1400" dirty="0">
                <a:latin typeface="Arial" charset="0"/>
                <a:ea typeface="ＭＳ Ｐゴシック" charset="-128"/>
              </a:rPr>
              <a:t>If the returned state is equal to MEDIA_MOUNTED, then you can read and write your files.</a:t>
            </a:r>
          </a:p>
          <a:p>
            <a:pPr lvl="2">
              <a:spcBef>
                <a:spcPts val="1200"/>
              </a:spcBef>
            </a:pPr>
            <a:endParaRPr lang="en-US" altLang="x-none" sz="1400" dirty="0">
              <a:latin typeface="Arial" charset="0"/>
              <a:ea typeface="ＭＳ Ｐゴシック" charset="-128"/>
            </a:endParaRPr>
          </a:p>
        </p:txBody>
      </p:sp>
      <p:sp>
        <p:nvSpPr>
          <p:cNvPr id="21507" name="Slide Number Placeholder 5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1A9857FB-CC0E-7843-A5B2-0FF2D0B2CFE3}" type="slidenum">
              <a:rPr lang="en-US" altLang="x-none" sz="1400">
                <a:solidFill>
                  <a:schemeClr val="hlink"/>
                </a:solidFill>
                <a:latin typeface="Arial" charset="0"/>
              </a:rPr>
              <a:pPr/>
              <a:t>8</a:t>
            </a:fld>
            <a:endParaRPr lang="en-US" altLang="x-none" sz="1400">
              <a:solidFill>
                <a:schemeClr val="hlink"/>
              </a:solidFill>
              <a:latin typeface="Arial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54102" y="5135564"/>
            <a:ext cx="7423298" cy="132343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600" dirty="0">
                <a:solidFill>
                  <a:srgbClr val="0000AA"/>
                </a:solidFill>
                <a:effectLst/>
              </a:rPr>
              <a:t>private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0000AA"/>
                </a:solidFill>
                <a:effectLst/>
              </a:rPr>
              <a:t>fun</a:t>
            </a:r>
            <a:r>
              <a:rPr lang="en-US" sz="1600" dirty="0"/>
              <a:t> </a:t>
            </a:r>
            <a:r>
              <a:rPr lang="en-US" sz="1600" dirty="0" err="1">
                <a:effectLst/>
              </a:rPr>
              <a:t>isExternalStorageWritable</a:t>
            </a:r>
            <a:r>
              <a:rPr lang="en-US" sz="1600" dirty="0">
                <a:solidFill>
                  <a:srgbClr val="808030"/>
                </a:solidFill>
                <a:effectLst/>
              </a:rPr>
              <a:t>():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006464"/>
                </a:solidFill>
                <a:effectLst/>
              </a:rPr>
              <a:t>Boolean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808030"/>
                </a:solidFill>
                <a:effectLst/>
              </a:rPr>
              <a:t>{</a:t>
            </a:r>
            <a:r>
              <a:rPr lang="en-US" sz="1600" dirty="0"/>
              <a:t> </a:t>
            </a:r>
          </a:p>
          <a:p>
            <a:pPr>
              <a:defRPr/>
            </a:pPr>
            <a:endParaRPr lang="en-US" sz="1600" dirty="0">
              <a:solidFill>
                <a:srgbClr val="0000AA"/>
              </a:solidFill>
              <a:effectLst/>
            </a:endParaRPr>
          </a:p>
          <a:p>
            <a:pPr>
              <a:defRPr/>
            </a:pPr>
            <a:r>
              <a:rPr lang="en-US" sz="1600" dirty="0">
                <a:solidFill>
                  <a:srgbClr val="0000AA"/>
                </a:solidFill>
                <a:effectLst/>
              </a:rPr>
              <a:t>return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000000"/>
                </a:solidFill>
                <a:effectLst/>
              </a:rPr>
              <a:t>Environment</a:t>
            </a:r>
            <a:r>
              <a:rPr lang="en-US" sz="1600" dirty="0" err="1">
                <a:solidFill>
                  <a:srgbClr val="808030"/>
                </a:solidFill>
                <a:effectLst/>
              </a:rPr>
              <a:t>.</a:t>
            </a:r>
            <a:r>
              <a:rPr lang="en-US" sz="1600" dirty="0" err="1">
                <a:solidFill>
                  <a:srgbClr val="005AB9"/>
                </a:solidFill>
                <a:effectLst/>
              </a:rPr>
              <a:t>getExternalStorageState</a:t>
            </a:r>
            <a:r>
              <a:rPr lang="en-US" sz="1600" dirty="0">
                <a:solidFill>
                  <a:srgbClr val="808030"/>
                </a:solidFill>
                <a:effectLst/>
              </a:rPr>
              <a:t>()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808030"/>
                </a:solidFill>
                <a:effectLst/>
              </a:rPr>
              <a:t>==</a:t>
            </a:r>
            <a:r>
              <a:rPr lang="en-US" sz="1600" dirty="0"/>
              <a:t> </a:t>
            </a:r>
            <a:r>
              <a:rPr lang="en-US" sz="1600" dirty="0" err="1">
                <a:solidFill>
                  <a:srgbClr val="000000"/>
                </a:solidFill>
                <a:effectLst/>
              </a:rPr>
              <a:t>Environment</a:t>
            </a:r>
            <a:r>
              <a:rPr lang="en-US" sz="1600" dirty="0" err="1">
                <a:solidFill>
                  <a:srgbClr val="808030"/>
                </a:solidFill>
                <a:effectLst/>
              </a:rPr>
              <a:t>.</a:t>
            </a:r>
            <a:r>
              <a:rPr lang="en-US" sz="1600" dirty="0" err="1">
                <a:solidFill>
                  <a:srgbClr val="005AB9"/>
                </a:solidFill>
                <a:effectLst/>
              </a:rPr>
              <a:t>MEDIA_MOUNTED</a:t>
            </a:r>
            <a:r>
              <a:rPr lang="en-US" sz="1600" dirty="0"/>
              <a:t> </a:t>
            </a:r>
          </a:p>
          <a:p>
            <a:pPr>
              <a:defRPr/>
            </a:pPr>
            <a:r>
              <a:rPr lang="en-US" sz="1600" dirty="0">
                <a:solidFill>
                  <a:srgbClr val="808030"/>
                </a:solidFill>
                <a:effectLst/>
              </a:rPr>
              <a:t>}</a:t>
            </a:r>
            <a:endParaRPr lang="en-US" sz="1600" dirty="0"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387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5" name="Rectangle 2"/>
          <p:cNvSpPr>
            <a:spLocks noGrp="1" noChangeArrowheads="1"/>
          </p:cNvSpPr>
          <p:nvPr>
            <p:ph type="title"/>
          </p:nvPr>
        </p:nvSpPr>
        <p:spPr>
          <a:xfrm>
            <a:off x="669851" y="228600"/>
            <a:ext cx="8702749" cy="68580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>
                <a:latin typeface="Arial Narrow" charset="0"/>
                <a:ea typeface="+mj-ea"/>
                <a:cs typeface="+mj-cs"/>
              </a:rPr>
              <a:t>Writing a File:</a:t>
            </a:r>
          </a:p>
        </p:txBody>
      </p: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E2D336E2-39DF-16F8-7E44-3A470B0D42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3763" y="1143001"/>
            <a:ext cx="11408237" cy="3686174"/>
          </a:xfrm>
          <a:prstGeom prst="rect">
            <a:avLst/>
          </a:prstGeom>
        </p:spPr>
      </p:pic>
      <p:sp>
        <p:nvSpPr>
          <p:cNvPr id="21507" name="Slide Number Placeholder 5"/>
          <p:cNvSpPr>
            <a:spLocks noGrp="1"/>
          </p:cNvSpPr>
          <p:nvPr>
            <p:ph type="sldNum" sz="quarter" idx="10"/>
          </p:nvPr>
        </p:nvSpPr>
        <p:spPr bwMode="auto">
          <a:noFill/>
          <a:ln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fld id="{1A9857FB-CC0E-7843-A5B2-0FF2D0B2CFE3}" type="slidenum">
              <a:rPr lang="en-US" altLang="x-none" sz="1400">
                <a:solidFill>
                  <a:schemeClr val="hlink"/>
                </a:solidFill>
                <a:latin typeface="Arial" charset="0"/>
              </a:rPr>
              <a:pPr/>
              <a:t>9</a:t>
            </a:fld>
            <a:endParaRPr lang="en-US" altLang="x-none" sz="1400">
              <a:solidFill>
                <a:schemeClr val="hlink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401216"/>
      </p:ext>
    </p:extLst>
  </p:cSld>
  <p:clrMapOvr>
    <a:masterClrMapping/>
  </p:clrMapOvr>
</p:sld>
</file>

<file path=ppt/theme/theme1.xml><?xml version="1.0" encoding="utf-8"?>
<a:theme xmlns:a="http://schemas.openxmlformats.org/drawingml/2006/main" name="CSIT Light Theme">
  <a:themeElements>
    <a:clrScheme name="Custom 50">
      <a:dk1>
        <a:sysClr val="windowText" lastClr="000000"/>
      </a:dk1>
      <a:lt1>
        <a:srgbClr val="D6DCE4"/>
      </a:lt1>
      <a:dk2>
        <a:srgbClr val="44546A"/>
      </a:dk2>
      <a:lt2>
        <a:srgbClr val="E7E6E6"/>
      </a:lt2>
      <a:accent1>
        <a:srgbClr val="E6AF2E"/>
      </a:accent1>
      <a:accent2>
        <a:srgbClr val="9D6A89"/>
      </a:accent2>
      <a:accent3>
        <a:srgbClr val="1A936F"/>
      </a:accent3>
      <a:accent4>
        <a:srgbClr val="067BC2"/>
      </a:accent4>
      <a:accent5>
        <a:srgbClr val="A63446"/>
      </a:accent5>
      <a:accent6>
        <a:srgbClr val="114B5F"/>
      </a:accent6>
      <a:hlink>
        <a:srgbClr val="D65108"/>
      </a:hlink>
      <a:folHlink>
        <a:srgbClr val="827A42"/>
      </a:folHlink>
    </a:clrScheme>
    <a:fontScheme name="CSIT Theme Fonts">
      <a:majorFont>
        <a:latin typeface="Roboto Black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stainability Theme Draft 2" id="{05756FFE-2644-4B09-B02F-9F00F5871BE1}" vid="{4B6594C5-5F5B-47B2-94EC-2099E63902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36390</TotalTime>
  <Words>1728</Words>
  <Application>Microsoft Macintosh PowerPoint</Application>
  <PresentationFormat>Widescreen</PresentationFormat>
  <Paragraphs>211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5" baseType="lpstr">
      <vt:lpstr>Arial</vt:lpstr>
      <vt:lpstr>Arial Narrow</vt:lpstr>
      <vt:lpstr>Calibri</vt:lpstr>
      <vt:lpstr>Lato</vt:lpstr>
      <vt:lpstr>Roboto</vt:lpstr>
      <vt:lpstr>Roboto Black</vt:lpstr>
      <vt:lpstr>Times New Roman</vt:lpstr>
      <vt:lpstr>CSIT Light Theme</vt:lpstr>
      <vt:lpstr>Learning Unit 6 Persistent Data</vt:lpstr>
      <vt:lpstr>Objectives</vt:lpstr>
      <vt:lpstr>Shared Preferences </vt:lpstr>
      <vt:lpstr>Introduction to Persistent Data</vt:lpstr>
      <vt:lpstr>Files</vt:lpstr>
      <vt:lpstr>Saving Files</vt:lpstr>
      <vt:lpstr>Permissions</vt:lpstr>
      <vt:lpstr>Writing a File:</vt:lpstr>
      <vt:lpstr>Writing a File:</vt:lpstr>
      <vt:lpstr>Reading a File</vt:lpstr>
      <vt:lpstr>Delete a File</vt:lpstr>
      <vt:lpstr>Databases</vt:lpstr>
      <vt:lpstr>SQLite</vt:lpstr>
      <vt:lpstr>SQLite</vt:lpstr>
      <vt:lpstr>SQLite Data Types</vt:lpstr>
      <vt:lpstr>Storage classes</vt:lpstr>
      <vt:lpstr>android.database.sqlite</vt:lpstr>
      <vt:lpstr>android.database.sqlite - Classes</vt:lpstr>
      <vt:lpstr>android.database.sqlite.SQLiteDatabase</vt:lpstr>
      <vt:lpstr>Room Database</vt:lpstr>
      <vt:lpstr>Room compoenents</vt:lpstr>
      <vt:lpstr>Room dependences</vt:lpstr>
      <vt:lpstr>Entities</vt:lpstr>
      <vt:lpstr>Data Access Objects</vt:lpstr>
      <vt:lpstr>PowerPoint Presentation</vt:lpstr>
      <vt:lpstr>Room database</vt:lpstr>
      <vt:lpstr>Thank you</vt:lpstr>
    </vt:vector>
  </TitlesOfParts>
  <Company>Montclair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1:  Introduction to Sustainability Sciences</dc:title>
  <dc:creator>Chris M. Petrillo</dc:creator>
  <cp:lastModifiedBy>Moaath Alrajab</cp:lastModifiedBy>
  <cp:revision>109</cp:revision>
  <dcterms:created xsi:type="dcterms:W3CDTF">2017-10-27T18:36:42Z</dcterms:created>
  <dcterms:modified xsi:type="dcterms:W3CDTF">2022-10-16T22:33:14Z</dcterms:modified>
</cp:coreProperties>
</file>

<file path=docProps/thumbnail.jpeg>
</file>